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handoutMasterIdLst>
    <p:handoutMasterId r:id="rId34"/>
  </p:handoutMasterIdLst>
  <p:sldIdLst>
    <p:sldId id="268" r:id="rId2"/>
    <p:sldId id="292" r:id="rId3"/>
    <p:sldId id="257" r:id="rId4"/>
    <p:sldId id="269" r:id="rId5"/>
    <p:sldId id="270" r:id="rId6"/>
    <p:sldId id="261" r:id="rId7"/>
    <p:sldId id="262" r:id="rId8"/>
    <p:sldId id="263" r:id="rId9"/>
    <p:sldId id="276" r:id="rId10"/>
    <p:sldId id="275" r:id="rId11"/>
    <p:sldId id="273" r:id="rId12"/>
    <p:sldId id="283" r:id="rId13"/>
    <p:sldId id="264" r:id="rId14"/>
    <p:sldId id="274" r:id="rId15"/>
    <p:sldId id="266" r:id="rId16"/>
    <p:sldId id="278" r:id="rId17"/>
    <p:sldId id="267" r:id="rId18"/>
    <p:sldId id="265" r:id="rId19"/>
    <p:sldId id="272" r:id="rId20"/>
    <p:sldId id="277" r:id="rId21"/>
    <p:sldId id="280" r:id="rId22"/>
    <p:sldId id="282" r:id="rId23"/>
    <p:sldId id="281" r:id="rId24"/>
    <p:sldId id="284" r:id="rId25"/>
    <p:sldId id="285" r:id="rId26"/>
    <p:sldId id="289" r:id="rId27"/>
    <p:sldId id="287" r:id="rId28"/>
    <p:sldId id="291" r:id="rId29"/>
    <p:sldId id="290" r:id="rId30"/>
    <p:sldId id="286" r:id="rId31"/>
    <p:sldId id="27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C66"/>
    <a:srgbClr val="808003"/>
    <a:srgbClr val="66FF66"/>
    <a:srgbClr val="21FF0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801"/>
  </p:normalViewPr>
  <p:slideViewPr>
    <p:cSldViewPr snapToGrid="0" snapToObjects="1">
      <p:cViewPr varScale="1">
        <p:scale>
          <a:sx n="110" d="100"/>
          <a:sy n="110" d="100"/>
        </p:scale>
        <p:origin x="1680"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CC4CEE8-F87A-3A48-9956-EE8D3BB0BB58}" type="datetimeFigureOut">
              <a:rPr lang="en-US" smtClean="0"/>
              <a:t>1/12/21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CE37BFF-21F9-6A4E-BA43-054AC6814D8F}" type="slidenum">
              <a:rPr lang="en-US" smtClean="0"/>
              <a:t>‹#›</a:t>
            </a:fld>
            <a:endParaRPr lang="en-US"/>
          </a:p>
        </p:txBody>
      </p:sp>
    </p:spTree>
    <p:extLst>
      <p:ext uri="{BB962C8B-B14F-4D97-AF65-F5344CB8AC3E}">
        <p14:creationId xmlns:p14="http://schemas.microsoft.com/office/powerpoint/2010/main" val="1731909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C57116-DB16-2646-A4F7-A748FFB2CD23}" type="datetimeFigureOut">
              <a:rPr lang="en-US" smtClean="0"/>
              <a:t>1/12/21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069AAA-A0AD-8140-AB03-7133C878B1A2}" type="slidenum">
              <a:rPr lang="en-US" smtClean="0"/>
              <a:t>‹#›</a:t>
            </a:fld>
            <a:endParaRPr lang="en-US"/>
          </a:p>
        </p:txBody>
      </p:sp>
    </p:spTree>
    <p:extLst>
      <p:ext uri="{BB962C8B-B14F-4D97-AF65-F5344CB8AC3E}">
        <p14:creationId xmlns:p14="http://schemas.microsoft.com/office/powerpoint/2010/main" val="229703873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r>
              <a:rPr lang="en-US"/>
              <a:t>Updated 02/2020</a:t>
            </a: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r>
              <a:rPr lang="en-US"/>
              <a:t>Updated 02/2020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r>
              <a:rPr lang="en-US"/>
              <a:t>Updated 02/2020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r>
              <a:rPr lang="en-US"/>
              <a:t>Updated 02/2020</a:t>
            </a: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r>
              <a:rPr lang="en-US"/>
              <a:t>Updated 02/2020</a:t>
            </a:r>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162F1D00-BD13-4404-86B0-79703945A0A7}"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r>
              <a:rPr lang="en-US"/>
              <a:t>Updated 02/2020</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r>
              <a:rPr lang="en-US"/>
              <a:t>Updated 02/2020</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r>
              <a:rPr lang="en-US"/>
              <a:t>Updated 02/2020</a:t>
            </a:r>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r>
              <a:rPr lang="en-US"/>
              <a:t>Updated 02/2020</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r>
              <a:rPr lang="en-US"/>
              <a:t>Updated 02/2020</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r>
              <a:rPr lang="en-US"/>
              <a:t>Updated 02/2020</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r>
              <a:rPr lang="en-US"/>
              <a:t>Updated 02/2020</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r>
              <a:rPr lang="en-US"/>
              <a:t>Updated 02/2020</a:t>
            </a:r>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r>
              <a:rPr lang="en-US"/>
              <a:t>Updated 02/2020</a:t>
            </a:r>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Updated 02/2020</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r>
              <a:rPr lang="en-US"/>
              <a:t>Updated 02/2020</a:t>
            </a:r>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r>
              <a:rPr lang="en-US"/>
              <a:t>Updated 02/2020</a:t>
            </a:r>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r>
              <a:rPr lang="en-US"/>
              <a:t>Updated 02/2020</a:t>
            </a:r>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r>
              <a:rPr lang="en-US"/>
              <a:t>Updated 02/2020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r>
              <a:rPr lang="en-US"/>
              <a:t>Updated 02/2020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r>
              <a:rPr lang="en-US"/>
              <a:t>Updated 02/2020</a:t>
            </a:r>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sldNum="0" hdr="0" ftr="0"/>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60783" y="3800070"/>
            <a:ext cx="7310782" cy="2494713"/>
          </a:xfrm>
        </p:spPr>
        <p:txBody>
          <a:bodyPr>
            <a:noAutofit/>
          </a:bodyPr>
          <a:lstStyle/>
          <a:p>
            <a:pPr algn="ctr">
              <a:lnSpc>
                <a:spcPct val="130000"/>
              </a:lnSpc>
            </a:pPr>
            <a:r>
              <a:rPr lang="en-US" sz="3200" b="1" dirty="0">
                <a:solidFill>
                  <a:srgbClr val="FFFFFF"/>
                </a:solidFill>
                <a:latin typeface="+mj-lt"/>
              </a:rPr>
              <a:t>Alpha Delta Kappa</a:t>
            </a:r>
            <a:br>
              <a:rPr lang="en-US" sz="3200" b="1" dirty="0">
                <a:solidFill>
                  <a:srgbClr val="FFFFFF"/>
                </a:solidFill>
                <a:latin typeface="+mj-lt"/>
              </a:rPr>
            </a:br>
            <a:r>
              <a:rPr lang="en-US" sz="3200" b="1" dirty="0">
                <a:solidFill>
                  <a:srgbClr val="FFFFFF"/>
                </a:solidFill>
                <a:latin typeface="+mj-lt"/>
              </a:rPr>
              <a:t>Chapter Chaplain</a:t>
            </a:r>
          </a:p>
          <a:p>
            <a:pPr algn="ctr"/>
            <a:endParaRPr lang="en-US" sz="3200" dirty="0">
              <a:solidFill>
                <a:srgbClr val="FFFFFF"/>
              </a:solidFill>
            </a:endParaRPr>
          </a:p>
          <a:p>
            <a:pPr algn="ctr"/>
            <a:r>
              <a:rPr lang="en-US" sz="2800" b="1" dirty="0">
                <a:solidFill>
                  <a:srgbClr val="FFFFFF"/>
                </a:solidFill>
              </a:rPr>
              <a:t>Duties and Responsibilities</a:t>
            </a:r>
          </a:p>
        </p:txBody>
      </p:sp>
      <p:pic>
        <p:nvPicPr>
          <p:cNvPr id="4" name="Picture 3" descr="Leadership_logo_small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4531" y="1003545"/>
            <a:ext cx="2278035" cy="1993280"/>
          </a:xfrm>
          <a:prstGeom prst="rect">
            <a:avLst/>
          </a:prstGeom>
        </p:spPr>
      </p:pic>
      <p:sp>
        <p:nvSpPr>
          <p:cNvPr id="2" name="Date Placeholder 1"/>
          <p:cNvSpPr>
            <a:spLocks noGrp="1"/>
          </p:cNvSpPr>
          <p:nvPr>
            <p:ph type="dt" sz="half" idx="10"/>
          </p:nvPr>
        </p:nvSpPr>
        <p:spPr/>
        <p:txBody>
          <a:bodyPr/>
          <a:lstStyle/>
          <a:p>
            <a:r>
              <a:rPr lang="en-US" dirty="0"/>
              <a:t>Updated 01/2021</a:t>
            </a:r>
          </a:p>
        </p:txBody>
      </p:sp>
    </p:spTree>
    <p:extLst>
      <p:ext uri="{BB962C8B-B14F-4D97-AF65-F5344CB8AC3E}">
        <p14:creationId xmlns:p14="http://schemas.microsoft.com/office/powerpoint/2010/main" val="1865368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58906" y="244101"/>
            <a:ext cx="8137853" cy="6369798"/>
          </a:xfrm>
        </p:spPr>
        <p:txBody>
          <a:bodyPr>
            <a:noAutofit/>
          </a:bodyPr>
          <a:lstStyle/>
          <a:p>
            <a:pPr algn="ctr">
              <a:lnSpc>
                <a:spcPct val="130000"/>
              </a:lnSpc>
            </a:pPr>
            <a:endParaRPr lang="en-US" sz="1100" b="1" dirty="0">
              <a:solidFill>
                <a:srgbClr val="FFFFFF"/>
              </a:solidFill>
              <a:latin typeface="+mj-lt"/>
            </a:endParaRPr>
          </a:p>
          <a:p>
            <a:pPr algn="ctr">
              <a:lnSpc>
                <a:spcPct val="130000"/>
              </a:lnSpc>
            </a:pPr>
            <a:r>
              <a:rPr lang="en-US" sz="3200" b="1" dirty="0">
                <a:solidFill>
                  <a:srgbClr val="FFFFFF"/>
                </a:solidFill>
                <a:latin typeface="+mj-lt"/>
              </a:rPr>
              <a:t>Table of Contents</a:t>
            </a:r>
          </a:p>
          <a:p>
            <a:pPr algn="ctr">
              <a:lnSpc>
                <a:spcPct val="130000"/>
              </a:lnSpc>
            </a:pPr>
            <a:endParaRPr lang="en-US" sz="1050" dirty="0">
              <a:solidFill>
                <a:srgbClr val="FFFFFF"/>
              </a:solidFill>
              <a:latin typeface="+mj-lt"/>
            </a:endParaRPr>
          </a:p>
          <a:p>
            <a:pPr>
              <a:lnSpc>
                <a:spcPct val="130000"/>
              </a:lnSpc>
            </a:pPr>
            <a:r>
              <a:rPr lang="en-US" sz="2800" dirty="0">
                <a:solidFill>
                  <a:srgbClr val="FFFFFF"/>
                </a:solidFill>
                <a:latin typeface="+mj-lt"/>
              </a:rPr>
              <a:t>    * Congratulations                          Slides 2 - 4</a:t>
            </a:r>
          </a:p>
          <a:p>
            <a:pPr>
              <a:lnSpc>
                <a:spcPct val="130000"/>
              </a:lnSpc>
            </a:pPr>
            <a:r>
              <a:rPr lang="en-US" sz="2800" dirty="0">
                <a:solidFill>
                  <a:srgbClr val="FFFFFF"/>
                </a:solidFill>
                <a:latin typeface="+mj-lt"/>
              </a:rPr>
              <a:t>    * Duties and Responsibilities     Slides 5 – 8</a:t>
            </a:r>
          </a:p>
          <a:p>
            <a:pPr>
              <a:lnSpc>
                <a:spcPct val="130000"/>
              </a:lnSpc>
            </a:pPr>
            <a:r>
              <a:rPr lang="en-US" sz="2800" dirty="0">
                <a:solidFill>
                  <a:srgbClr val="FFFFFF"/>
                </a:solidFill>
                <a:latin typeface="+mj-lt"/>
              </a:rPr>
              <a:t>    * Things to Consider		Slides 9 – 10</a:t>
            </a:r>
          </a:p>
          <a:p>
            <a:pPr>
              <a:lnSpc>
                <a:spcPct val="130000"/>
              </a:lnSpc>
            </a:pPr>
            <a:r>
              <a:rPr lang="en-US" sz="2800" dirty="0">
                <a:solidFill>
                  <a:srgbClr val="FFFFFF"/>
                </a:solidFill>
                <a:latin typeface="+mj-lt"/>
              </a:rPr>
              <a:t>    * Chaplain Topics                         Slides 11 – 12</a:t>
            </a:r>
          </a:p>
          <a:p>
            <a:pPr>
              <a:lnSpc>
                <a:spcPct val="130000"/>
              </a:lnSpc>
            </a:pPr>
            <a:r>
              <a:rPr lang="en-US" sz="2800" dirty="0">
                <a:solidFill>
                  <a:srgbClr val="FFFFFF"/>
                </a:solidFill>
                <a:latin typeface="+mj-lt"/>
              </a:rPr>
              <a:t>    * Resources				Slides 13 – 14</a:t>
            </a:r>
          </a:p>
          <a:p>
            <a:pPr>
              <a:lnSpc>
                <a:spcPct val="130000"/>
              </a:lnSpc>
            </a:pPr>
            <a:r>
              <a:rPr lang="en-US" sz="2800" dirty="0">
                <a:solidFill>
                  <a:srgbClr val="FFFFFF"/>
                </a:solidFill>
                <a:latin typeface="+mj-lt"/>
              </a:rPr>
              <a:t>    * Sample Messages			Slides 15 – 23</a:t>
            </a:r>
          </a:p>
          <a:p>
            <a:pPr>
              <a:lnSpc>
                <a:spcPct val="130000"/>
              </a:lnSpc>
            </a:pPr>
            <a:r>
              <a:rPr lang="en-US" sz="2800" dirty="0">
                <a:solidFill>
                  <a:srgbClr val="FFFFFF"/>
                </a:solidFill>
                <a:latin typeface="+mj-lt"/>
              </a:rPr>
              <a:t>    * Ceremonies 				Slides 24 – 30</a:t>
            </a:r>
          </a:p>
          <a:p>
            <a:pPr>
              <a:lnSpc>
                <a:spcPct val="130000"/>
              </a:lnSpc>
            </a:pPr>
            <a:r>
              <a:rPr lang="en-US" sz="2800" dirty="0">
                <a:solidFill>
                  <a:srgbClr val="FFFFFF"/>
                </a:solidFill>
                <a:latin typeface="+mj-lt"/>
              </a:rPr>
              <a:t>    * In Closing				Slide 31</a:t>
            </a:r>
          </a:p>
          <a:p>
            <a:pPr>
              <a:lnSpc>
                <a:spcPct val="130000"/>
              </a:lnSpc>
            </a:pPr>
            <a:r>
              <a:rPr lang="en-US" sz="2800" dirty="0">
                <a:solidFill>
                  <a:srgbClr val="FFFFFF"/>
                </a:solidFill>
                <a:latin typeface="+mj-lt"/>
              </a:rPr>
              <a:t>    </a:t>
            </a:r>
          </a:p>
          <a:p>
            <a:pPr>
              <a:lnSpc>
                <a:spcPct val="130000"/>
              </a:lnSpc>
            </a:pPr>
            <a:r>
              <a:rPr lang="en-US" sz="2800" dirty="0">
                <a:solidFill>
                  <a:srgbClr val="FFFFFF"/>
                </a:solidFill>
                <a:latin typeface="+mj-lt"/>
              </a:rPr>
              <a:t> 								</a:t>
            </a:r>
            <a:endParaRPr lang="en-US" sz="2800" dirty="0">
              <a:solidFill>
                <a:srgbClr val="FFFFFF"/>
              </a:solidFill>
            </a:endParaRPr>
          </a:p>
        </p:txBody>
      </p:sp>
      <p:sp>
        <p:nvSpPr>
          <p:cNvPr id="2" name="Date Placeholder 1"/>
          <p:cNvSpPr>
            <a:spLocks noGrp="1"/>
          </p:cNvSpPr>
          <p:nvPr>
            <p:ph type="dt" sz="half" idx="10"/>
          </p:nvPr>
        </p:nvSpPr>
        <p:spPr>
          <a:xfrm flipH="1">
            <a:off x="-810228" y="6248774"/>
            <a:ext cx="1469134" cy="365125"/>
          </a:xfrm>
        </p:spPr>
        <p:txBody>
          <a:bodyPr/>
          <a:lstStyle/>
          <a:p>
            <a:endParaRPr lang="en-US" dirty="0"/>
          </a:p>
        </p:txBody>
      </p:sp>
    </p:spTree>
    <p:extLst>
      <p:ext uri="{BB962C8B-B14F-4D97-AF65-F5344CB8AC3E}">
        <p14:creationId xmlns:p14="http://schemas.microsoft.com/office/powerpoint/2010/main" val="2024698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598" y="682752"/>
            <a:ext cx="7728959" cy="4364736"/>
          </a:xfrm>
        </p:spPr>
        <p:txBody>
          <a:bodyPr>
            <a:normAutofit/>
          </a:bodyPr>
          <a:lstStyle/>
          <a:p>
            <a:pPr algn="ctr">
              <a:lnSpc>
                <a:spcPct val="120000"/>
              </a:lnSpc>
            </a:pPr>
            <a:r>
              <a:rPr lang="en-US" sz="4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Congratulations! </a:t>
            </a:r>
            <a:br>
              <a:rPr lang="en-US" sz="4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br>
            <a:r>
              <a:rPr lang="en-U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br>
              <a:rPr lang="en-US" sz="3600" dirty="0"/>
            </a:br>
            <a:r>
              <a:rPr lang="en-US" sz="2800" dirty="0"/>
              <a:t>You have been elected/appointed</a:t>
            </a:r>
            <a:br>
              <a:rPr lang="en-US" sz="2800" dirty="0"/>
            </a:br>
            <a:br>
              <a:rPr lang="en-US" sz="2800" dirty="0"/>
            </a:br>
            <a:r>
              <a:rPr lang="en-US" sz="2800" dirty="0"/>
              <a:t>to serve as your chapter’s chaplain.</a:t>
            </a:r>
            <a:br>
              <a:rPr lang="en-US" sz="2800" dirty="0"/>
            </a:br>
            <a:endParaRPr lang="en-US" sz="2800" dirty="0"/>
          </a:p>
        </p:txBody>
      </p:sp>
    </p:spTree>
    <p:extLst>
      <p:ext uri="{BB962C8B-B14F-4D97-AF65-F5344CB8AC3E}">
        <p14:creationId xmlns:p14="http://schemas.microsoft.com/office/powerpoint/2010/main" val="2276793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505" y="2662177"/>
            <a:ext cx="6653947" cy="2280213"/>
          </a:xfrm>
        </p:spPr>
        <p:txBody>
          <a:bodyPr>
            <a:normAutofit/>
          </a:bodyPr>
          <a:lstStyle/>
          <a:p>
            <a:pPr algn="ctr">
              <a:lnSpc>
                <a:spcPct val="150000"/>
              </a:lnSpc>
            </a:pPr>
            <a:r>
              <a:rPr lang="en-US" dirty="0"/>
              <a:t>Shares inspirational messages </a:t>
            </a:r>
            <a:br>
              <a:rPr lang="en-US" dirty="0"/>
            </a:br>
            <a:r>
              <a:rPr lang="en-US" dirty="0"/>
              <a:t>to set the tone for meetings </a:t>
            </a:r>
            <a:br>
              <a:rPr lang="en-US" dirty="0"/>
            </a:br>
            <a:r>
              <a:rPr lang="en-US" dirty="0"/>
              <a:t>and special events.</a:t>
            </a:r>
          </a:p>
        </p:txBody>
      </p:sp>
      <p:sp>
        <p:nvSpPr>
          <p:cNvPr id="3" name="Text Placeholder 2"/>
          <p:cNvSpPr>
            <a:spLocks noGrp="1"/>
          </p:cNvSpPr>
          <p:nvPr>
            <p:ph type="body" idx="1"/>
          </p:nvPr>
        </p:nvSpPr>
        <p:spPr>
          <a:xfrm>
            <a:off x="2998245" y="1332886"/>
            <a:ext cx="3147510" cy="704092"/>
          </a:xfrm>
        </p:spPr>
        <p:txBody>
          <a:bodyPr>
            <a:noAutofit/>
          </a:bodyPr>
          <a:lstStyle/>
          <a:p>
            <a:r>
              <a:rPr lang="en-US" sz="4000" b="1" dirty="0"/>
              <a:t>A Chaplain</a:t>
            </a:r>
          </a:p>
        </p:txBody>
      </p:sp>
    </p:spTree>
    <p:extLst>
      <p:ext uri="{BB962C8B-B14F-4D97-AF65-F5344CB8AC3E}">
        <p14:creationId xmlns:p14="http://schemas.microsoft.com/office/powerpoint/2010/main" val="1926775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8975" y="1960420"/>
            <a:ext cx="6184581" cy="3106274"/>
          </a:xfrm>
        </p:spPr>
        <p:txBody>
          <a:bodyPr>
            <a:noAutofit/>
          </a:bodyPr>
          <a:lstStyle/>
          <a:p>
            <a:pPr algn="ctr">
              <a:lnSpc>
                <a:spcPct val="150000"/>
              </a:lnSpc>
            </a:pPr>
            <a:r>
              <a:rPr lang="en-US" sz="3600" b="1" dirty="0"/>
              <a:t>Duties</a:t>
            </a:r>
            <a:br>
              <a:rPr lang="en-US" sz="3600" b="1" dirty="0"/>
            </a:br>
            <a:r>
              <a:rPr lang="en-US" sz="3600" b="1" dirty="0"/>
              <a:t>and</a:t>
            </a:r>
            <a:br>
              <a:rPr lang="en-US" sz="3600" b="1" dirty="0"/>
            </a:br>
            <a:r>
              <a:rPr lang="en-US" sz="3600" b="1" dirty="0"/>
              <a:t>Responsibilities</a:t>
            </a:r>
            <a:br>
              <a:rPr lang="en-US" sz="3600" b="1" dirty="0"/>
            </a:br>
            <a:r>
              <a:rPr lang="en-US" sz="3600" b="1" dirty="0"/>
              <a:t>Include</a:t>
            </a:r>
          </a:p>
        </p:txBody>
      </p:sp>
    </p:spTree>
    <p:extLst>
      <p:ext uri="{BB962C8B-B14F-4D97-AF65-F5344CB8AC3E}">
        <p14:creationId xmlns:p14="http://schemas.microsoft.com/office/powerpoint/2010/main" val="3417620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977" y="1148218"/>
            <a:ext cx="6746148" cy="4325990"/>
          </a:xfrm>
        </p:spPr>
        <p:txBody>
          <a:bodyPr>
            <a:normAutofit/>
          </a:bodyPr>
          <a:lstStyle/>
          <a:p>
            <a:pPr lvl="0" algn="ctr">
              <a:lnSpc>
                <a:spcPct val="140000"/>
              </a:lnSpc>
            </a:pPr>
            <a:r>
              <a:rPr lang="en-US" dirty="0"/>
              <a:t>* Prepare and present</a:t>
            </a:r>
            <a:br>
              <a:rPr lang="en-US" dirty="0"/>
            </a:br>
            <a:r>
              <a:rPr lang="en-US" dirty="0"/>
              <a:t>a thought for the day</a:t>
            </a:r>
            <a:br>
              <a:rPr lang="en-US" dirty="0"/>
            </a:br>
            <a:r>
              <a:rPr lang="en-US" dirty="0"/>
              <a:t>at chapter meetings, </a:t>
            </a:r>
            <a:br>
              <a:rPr lang="en-US" dirty="0"/>
            </a:br>
            <a:r>
              <a:rPr lang="en-US" dirty="0"/>
              <a:t>before a meal, or at the </a:t>
            </a:r>
            <a:br>
              <a:rPr lang="en-US" dirty="0"/>
            </a:br>
            <a:r>
              <a:rPr lang="en-US" dirty="0"/>
              <a:t>request of the president.</a:t>
            </a:r>
            <a:br>
              <a:rPr lang="en-US" dirty="0"/>
            </a:br>
            <a:endParaRPr lang="en-US" dirty="0"/>
          </a:p>
        </p:txBody>
      </p:sp>
      <p:sp>
        <p:nvSpPr>
          <p:cNvPr id="3" name="Text Placeholder 2"/>
          <p:cNvSpPr>
            <a:spLocks noGrp="1"/>
          </p:cNvSpPr>
          <p:nvPr>
            <p:ph type="body" idx="1"/>
          </p:nvPr>
        </p:nvSpPr>
        <p:spPr>
          <a:xfrm>
            <a:off x="9144000" y="3429001"/>
            <a:ext cx="2523744" cy="2905268"/>
          </a:xfrm>
        </p:spPr>
        <p:txBody>
          <a:bodyPr>
            <a:normAutofit/>
          </a:bodyPr>
          <a:lstStyle/>
          <a:p>
            <a:endParaRPr lang="en-US" dirty="0"/>
          </a:p>
        </p:txBody>
      </p:sp>
    </p:spTree>
    <p:extLst>
      <p:ext uri="{BB962C8B-B14F-4D97-AF65-F5344CB8AC3E}">
        <p14:creationId xmlns:p14="http://schemas.microsoft.com/office/powerpoint/2010/main" val="4291483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1956402" y="-213834"/>
            <a:ext cx="5638800" cy="427667"/>
          </a:xfrm>
        </p:spPr>
        <p:txBody>
          <a:bodyPr>
            <a:normAutofit fontScale="90000"/>
          </a:bodyPr>
          <a:lstStyle/>
          <a:p>
            <a:pPr lvl="0" algn="ctr">
              <a:lnSpc>
                <a:spcPct val="140000"/>
              </a:lnSpc>
            </a:pPr>
            <a:endParaRPr lang="en-US" dirty="0"/>
          </a:p>
        </p:txBody>
      </p:sp>
      <p:sp>
        <p:nvSpPr>
          <p:cNvPr id="3" name="Text Placeholder 2"/>
          <p:cNvSpPr>
            <a:spLocks noGrp="1"/>
          </p:cNvSpPr>
          <p:nvPr>
            <p:ph type="body" idx="1"/>
          </p:nvPr>
        </p:nvSpPr>
        <p:spPr>
          <a:xfrm>
            <a:off x="925975" y="405114"/>
            <a:ext cx="7662440" cy="6099858"/>
          </a:xfrm>
        </p:spPr>
        <p:txBody>
          <a:bodyPr>
            <a:noAutofit/>
          </a:bodyPr>
          <a:lstStyle/>
          <a:p>
            <a:pPr lvl="0" algn="ctr">
              <a:lnSpc>
                <a:spcPct val="140000"/>
              </a:lnSpc>
            </a:pPr>
            <a:r>
              <a:rPr lang="en-US" sz="3200" dirty="0"/>
              <a:t>* Assist in the initiation </a:t>
            </a:r>
          </a:p>
          <a:p>
            <a:pPr marL="457200" lvl="0" indent="-457200" algn="ctr">
              <a:lnSpc>
                <a:spcPct val="140000"/>
              </a:lnSpc>
              <a:buFont typeface="Arial" panose="020B0604020202020204" pitchFamily="34" charset="0"/>
              <a:buChar char="•"/>
            </a:pPr>
            <a:r>
              <a:rPr lang="en-US" sz="3200" dirty="0"/>
              <a:t>of new chapter members. </a:t>
            </a:r>
          </a:p>
          <a:p>
            <a:pPr lvl="0" algn="ctr">
              <a:lnSpc>
                <a:spcPct val="140000"/>
              </a:lnSpc>
            </a:pPr>
            <a:endParaRPr lang="en-US" sz="2400" dirty="0"/>
          </a:p>
          <a:p>
            <a:pPr lvl="0" algn="ctr">
              <a:lnSpc>
                <a:spcPct val="140000"/>
              </a:lnSpc>
            </a:pPr>
            <a:r>
              <a:rPr lang="en-US" sz="3200" dirty="0"/>
              <a:t>* Assist in the installation</a:t>
            </a:r>
            <a:br>
              <a:rPr lang="en-US" sz="3200" dirty="0"/>
            </a:br>
            <a:r>
              <a:rPr lang="en-US" sz="3200" dirty="0"/>
              <a:t>  of new chapter officers.</a:t>
            </a:r>
          </a:p>
          <a:p>
            <a:pPr marL="457200" lvl="0" indent="-457200" algn="ctr">
              <a:lnSpc>
                <a:spcPct val="140000"/>
              </a:lnSpc>
              <a:buFont typeface="Arial" panose="020B0604020202020204" pitchFamily="34" charset="0"/>
              <a:buChar char="•"/>
            </a:pPr>
            <a:endParaRPr lang="en-US" sz="2400" dirty="0"/>
          </a:p>
          <a:p>
            <a:pPr lvl="0" algn="ctr">
              <a:lnSpc>
                <a:spcPct val="140000"/>
              </a:lnSpc>
            </a:pPr>
            <a:r>
              <a:rPr lang="en-US" sz="3200" dirty="0"/>
              <a:t>* Assist in any other </a:t>
            </a:r>
          </a:p>
          <a:p>
            <a:pPr marL="457200" lvl="0" indent="-457200" algn="ctr">
              <a:lnSpc>
                <a:spcPct val="140000"/>
              </a:lnSpc>
              <a:buFont typeface="Arial" panose="020B0604020202020204" pitchFamily="34" charset="0"/>
              <a:buChar char="•"/>
            </a:pPr>
            <a:r>
              <a:rPr lang="en-US" sz="3200" dirty="0"/>
              <a:t>ceremonies as needed.</a:t>
            </a:r>
          </a:p>
        </p:txBody>
      </p:sp>
    </p:spTree>
    <p:extLst>
      <p:ext uri="{BB962C8B-B14F-4D97-AF65-F5344CB8AC3E}">
        <p14:creationId xmlns:p14="http://schemas.microsoft.com/office/powerpoint/2010/main" val="4292446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8770" y="2743200"/>
            <a:ext cx="6507463" cy="5445889"/>
          </a:xfrm>
        </p:spPr>
        <p:txBody>
          <a:bodyPr>
            <a:noAutofit/>
          </a:bodyPr>
          <a:lstStyle/>
          <a:p>
            <a:pPr lvl="0" algn="ctr">
              <a:lnSpc>
                <a:spcPct val="120000"/>
              </a:lnSpc>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p>
        </p:txBody>
      </p:sp>
      <p:sp>
        <p:nvSpPr>
          <p:cNvPr id="3" name="Text Placeholder 2"/>
          <p:cNvSpPr>
            <a:spLocks noGrp="1"/>
          </p:cNvSpPr>
          <p:nvPr>
            <p:ph type="body" idx="1"/>
          </p:nvPr>
        </p:nvSpPr>
        <p:spPr>
          <a:xfrm>
            <a:off x="9143998" y="3443436"/>
            <a:ext cx="1011937" cy="3133893"/>
          </a:xfrm>
        </p:spPr>
        <p:txBody>
          <a:bodyPr>
            <a:noAutofit/>
          </a:bodyPr>
          <a:lstStyle/>
          <a:p>
            <a:pPr lvl="0">
              <a:lnSpc>
                <a:spcPct val="120000"/>
              </a:lnSpc>
            </a:pPr>
            <a:endParaRPr lang="en-US" sz="3200" dirty="0"/>
          </a:p>
        </p:txBody>
      </p:sp>
      <p:sp>
        <p:nvSpPr>
          <p:cNvPr id="5" name="TextBox 4">
            <a:extLst>
              <a:ext uri="{FF2B5EF4-FFF2-40B4-BE49-F238E27FC236}">
                <a16:creationId xmlns:a16="http://schemas.microsoft.com/office/drawing/2014/main" id="{4726378F-CE16-7042-84C4-B50208E7AEE8}"/>
              </a:ext>
            </a:extLst>
          </p:cNvPr>
          <p:cNvSpPr txBox="1"/>
          <p:nvPr/>
        </p:nvSpPr>
        <p:spPr>
          <a:xfrm>
            <a:off x="1396253" y="766396"/>
            <a:ext cx="6667018" cy="5192191"/>
          </a:xfrm>
          <a:prstGeom prst="rect">
            <a:avLst/>
          </a:prstGeom>
          <a:noFill/>
        </p:spPr>
        <p:txBody>
          <a:bodyPr wrap="square" rtlCol="0">
            <a:spAutoFit/>
          </a:bodyPr>
          <a:lstStyle/>
          <a:p>
            <a:pPr marL="457200" lvl="0" indent="-457200" algn="ctr">
              <a:lnSpc>
                <a:spcPct val="140000"/>
              </a:lnSpc>
              <a:spcBef>
                <a:spcPts val="300"/>
              </a:spcBef>
              <a:buClr>
                <a:srgbClr val="663366"/>
              </a:buClr>
              <a:buSzPct val="75000"/>
              <a:buFont typeface="Arial" panose="020B0604020202020204" pitchFamily="34" charset="0"/>
              <a:buChar char="•"/>
            </a:pPr>
            <a:r>
              <a:rPr lang="en-US" sz="3200" dirty="0">
                <a:solidFill>
                  <a:prstClr val="white"/>
                </a:solidFill>
              </a:rPr>
              <a:t>* Prepare and present </a:t>
            </a:r>
          </a:p>
          <a:p>
            <a:pPr marL="457200" lvl="0" indent="-457200" algn="ctr">
              <a:lnSpc>
                <a:spcPct val="140000"/>
              </a:lnSpc>
              <a:spcBef>
                <a:spcPts val="300"/>
              </a:spcBef>
              <a:buClr>
                <a:srgbClr val="663366"/>
              </a:buClr>
              <a:buSzPct val="75000"/>
              <a:buFont typeface="Arial" panose="020B0604020202020204" pitchFamily="34" charset="0"/>
              <a:buChar char="•"/>
            </a:pPr>
            <a:r>
              <a:rPr lang="en-US" sz="3200" dirty="0">
                <a:solidFill>
                  <a:prstClr val="white"/>
                </a:solidFill>
              </a:rPr>
              <a:t>a memorial service for a </a:t>
            </a:r>
          </a:p>
          <a:p>
            <a:pPr lvl="0" algn="ctr">
              <a:lnSpc>
                <a:spcPct val="140000"/>
              </a:lnSpc>
              <a:spcBef>
                <a:spcPts val="300"/>
              </a:spcBef>
              <a:buClr>
                <a:srgbClr val="663366"/>
              </a:buClr>
              <a:buSzPct val="75000"/>
            </a:pPr>
            <a:r>
              <a:rPr lang="en-US" sz="3200" dirty="0">
                <a:solidFill>
                  <a:prstClr val="white"/>
                </a:solidFill>
              </a:rPr>
              <a:t>chapter meeting, if requested.</a:t>
            </a:r>
          </a:p>
          <a:p>
            <a:pPr algn="ctr"/>
            <a:endParaRPr lang="en-US" sz="3200" dirty="0">
              <a:solidFill>
                <a:srgbClr val="FFFFFF"/>
              </a:solidFill>
              <a:cs typeface="Times New Roman"/>
            </a:endParaRPr>
          </a:p>
          <a:p>
            <a:pPr algn="ctr"/>
            <a:endParaRPr lang="en-US" sz="3200" dirty="0">
              <a:solidFill>
                <a:srgbClr val="FFFFFF"/>
              </a:solidFill>
              <a:cs typeface="Times New Roman"/>
            </a:endParaRPr>
          </a:p>
          <a:p>
            <a:pPr algn="ctr"/>
            <a:r>
              <a:rPr lang="en-US" sz="3200" dirty="0">
                <a:solidFill>
                  <a:srgbClr val="FFFFFF"/>
                </a:solidFill>
                <a:cs typeface="Times New Roman"/>
              </a:rPr>
              <a:t>* Perform other duties as </a:t>
            </a:r>
          </a:p>
          <a:p>
            <a:pPr algn="ctr"/>
            <a:endParaRPr lang="en-US" sz="1600" dirty="0">
              <a:solidFill>
                <a:srgbClr val="FFFFFF"/>
              </a:solidFill>
              <a:cs typeface="Times New Roman"/>
            </a:endParaRPr>
          </a:p>
          <a:p>
            <a:pPr algn="ctr"/>
            <a:r>
              <a:rPr lang="en-US" sz="3200" dirty="0">
                <a:solidFill>
                  <a:srgbClr val="FFFFFF"/>
                </a:solidFill>
                <a:cs typeface="Times New Roman"/>
              </a:rPr>
              <a:t>described in the chapter bylaws </a:t>
            </a:r>
          </a:p>
          <a:p>
            <a:pPr algn="ctr"/>
            <a:endParaRPr lang="en-US" sz="1600" dirty="0">
              <a:solidFill>
                <a:srgbClr val="FFFFFF"/>
              </a:solidFill>
              <a:cs typeface="Times New Roman"/>
            </a:endParaRPr>
          </a:p>
          <a:p>
            <a:pPr algn="ctr"/>
            <a:r>
              <a:rPr lang="en-US" sz="3200" dirty="0">
                <a:solidFill>
                  <a:srgbClr val="FFFFFF"/>
                </a:solidFill>
                <a:cs typeface="Times New Roman"/>
              </a:rPr>
              <a:t>or policies and procedures.</a:t>
            </a:r>
            <a:endParaRPr lang="en-US" sz="3200" dirty="0"/>
          </a:p>
        </p:txBody>
      </p:sp>
    </p:spTree>
    <p:extLst>
      <p:ext uri="{BB962C8B-B14F-4D97-AF65-F5344CB8AC3E}">
        <p14:creationId xmlns:p14="http://schemas.microsoft.com/office/powerpoint/2010/main" val="3740037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8770" y="5868365"/>
            <a:ext cx="6949093" cy="2320724"/>
          </a:xfrm>
        </p:spPr>
        <p:txBody>
          <a:bodyPr>
            <a:noAutofit/>
          </a:bodyPr>
          <a:lstStyle/>
          <a:p>
            <a:pPr lvl="0" algn="ctr">
              <a:lnSpc>
                <a:spcPct val="120000"/>
              </a:lnSpc>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p>
        </p:txBody>
      </p:sp>
      <p:sp>
        <p:nvSpPr>
          <p:cNvPr id="3" name="Text Placeholder 2"/>
          <p:cNvSpPr>
            <a:spLocks noGrp="1"/>
          </p:cNvSpPr>
          <p:nvPr>
            <p:ph type="body" idx="1"/>
          </p:nvPr>
        </p:nvSpPr>
        <p:spPr>
          <a:xfrm>
            <a:off x="9143998" y="3443436"/>
            <a:ext cx="1011937" cy="3133893"/>
          </a:xfrm>
        </p:spPr>
        <p:txBody>
          <a:bodyPr>
            <a:noAutofit/>
          </a:bodyPr>
          <a:lstStyle/>
          <a:p>
            <a:pPr lvl="0">
              <a:lnSpc>
                <a:spcPct val="120000"/>
              </a:lnSpc>
            </a:pPr>
            <a:endParaRPr lang="en-US" sz="3200" dirty="0"/>
          </a:p>
        </p:txBody>
      </p:sp>
      <p:sp>
        <p:nvSpPr>
          <p:cNvPr id="5" name="TextBox 4">
            <a:extLst>
              <a:ext uri="{FF2B5EF4-FFF2-40B4-BE49-F238E27FC236}">
                <a16:creationId xmlns:a16="http://schemas.microsoft.com/office/drawing/2014/main" id="{4726378F-CE16-7042-84C4-B50208E7AEE8}"/>
              </a:ext>
            </a:extLst>
          </p:cNvPr>
          <p:cNvSpPr txBox="1"/>
          <p:nvPr/>
        </p:nvSpPr>
        <p:spPr>
          <a:xfrm>
            <a:off x="1458837" y="1259175"/>
            <a:ext cx="6667018" cy="4339650"/>
          </a:xfrm>
          <a:prstGeom prst="rect">
            <a:avLst/>
          </a:prstGeom>
          <a:noFill/>
        </p:spPr>
        <p:txBody>
          <a:bodyPr wrap="square" rtlCol="0">
            <a:spAutoFit/>
          </a:bodyPr>
          <a:lstStyle/>
          <a:p>
            <a:pPr algn="ctr"/>
            <a:r>
              <a:rPr lang="en-US" sz="3600" b="1" dirty="0">
                <a:solidFill>
                  <a:schemeClr val="bg1"/>
                </a:solidFill>
              </a:rPr>
              <a:t>Things to Consider:</a:t>
            </a:r>
          </a:p>
          <a:p>
            <a:pPr algn="ctr"/>
            <a:endParaRPr lang="en-US" sz="3200" dirty="0">
              <a:solidFill>
                <a:schemeClr val="bg1"/>
              </a:solidFill>
            </a:endParaRPr>
          </a:p>
          <a:p>
            <a:pPr algn="ctr"/>
            <a:r>
              <a:rPr lang="en-US" sz="3200" dirty="0">
                <a:solidFill>
                  <a:schemeClr val="bg1"/>
                </a:solidFill>
              </a:rPr>
              <a:t>* Be aware of the cultural </a:t>
            </a:r>
          </a:p>
          <a:p>
            <a:pPr algn="ctr"/>
            <a:endParaRPr lang="en-US" sz="800" dirty="0">
              <a:solidFill>
                <a:schemeClr val="bg1"/>
              </a:solidFill>
            </a:endParaRPr>
          </a:p>
          <a:p>
            <a:pPr algn="ctr"/>
            <a:r>
              <a:rPr lang="en-US" sz="3200" dirty="0">
                <a:solidFill>
                  <a:schemeClr val="bg1"/>
                </a:solidFill>
              </a:rPr>
              <a:t>and religious diversity </a:t>
            </a:r>
          </a:p>
          <a:p>
            <a:pPr algn="ctr"/>
            <a:endParaRPr lang="en-US" sz="800" dirty="0">
              <a:solidFill>
                <a:schemeClr val="bg1"/>
              </a:solidFill>
            </a:endParaRPr>
          </a:p>
          <a:p>
            <a:pPr algn="ctr"/>
            <a:r>
              <a:rPr lang="en-US" sz="3200" dirty="0">
                <a:solidFill>
                  <a:schemeClr val="bg1"/>
                </a:solidFill>
              </a:rPr>
              <a:t>among A∆K members; </a:t>
            </a:r>
          </a:p>
          <a:p>
            <a:pPr algn="ctr"/>
            <a:br>
              <a:rPr lang="en-US" sz="3200" dirty="0">
                <a:solidFill>
                  <a:schemeClr val="bg1"/>
                </a:solidFill>
              </a:rPr>
            </a:br>
            <a:br>
              <a:rPr lang="en-US" sz="3200" dirty="0">
                <a:solidFill>
                  <a:schemeClr val="bg1"/>
                </a:solidFill>
              </a:rPr>
            </a:br>
            <a:r>
              <a:rPr lang="en-US" sz="3200" dirty="0">
                <a:solidFill>
                  <a:schemeClr val="bg1"/>
                </a:solidFill>
              </a:rPr>
              <a:t>* Avoid religious references.</a:t>
            </a:r>
          </a:p>
        </p:txBody>
      </p:sp>
    </p:spTree>
    <p:extLst>
      <p:ext uri="{BB962C8B-B14F-4D97-AF65-F5344CB8AC3E}">
        <p14:creationId xmlns:p14="http://schemas.microsoft.com/office/powerpoint/2010/main" val="1947723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1554" y="1880886"/>
            <a:ext cx="5692131" cy="4977114"/>
          </a:xfrm>
        </p:spPr>
        <p:txBody>
          <a:bodyPr>
            <a:noAutofit/>
          </a:bodyPr>
          <a:lstStyle/>
          <a:p>
            <a:pPr lvl="0" algn="ctr">
              <a:lnSpc>
                <a:spcPct val="120000"/>
              </a:lnSpc>
            </a:pPr>
            <a:br>
              <a:rPr lang="en-US" dirty="0"/>
            </a:br>
            <a:r>
              <a:rPr lang="en-US" dirty="0"/>
              <a:t>* Prepare messages </a:t>
            </a:r>
            <a:br>
              <a:rPr lang="en-US" dirty="0"/>
            </a:br>
            <a:r>
              <a:rPr lang="en-US" dirty="0"/>
              <a:t>appropriate for the event.</a:t>
            </a:r>
            <a:br>
              <a:rPr lang="en-US" dirty="0"/>
            </a:br>
            <a:br>
              <a:rPr lang="en-US" dirty="0"/>
            </a:br>
            <a:br>
              <a:rPr lang="en-US" dirty="0"/>
            </a:br>
            <a:r>
              <a:rPr lang="en-US" dirty="0"/>
              <a:t>* </a:t>
            </a:r>
            <a:r>
              <a:rPr lang="en-US" dirty="0">
                <a:solidFill>
                  <a:srgbClr val="FFFFFF"/>
                </a:solidFill>
              </a:rPr>
              <a:t>Know how much time is allotted for the message.</a:t>
            </a:r>
            <a:br>
              <a:rPr lang="en-US" dirty="0"/>
            </a:br>
            <a:br>
              <a:rPr lang="en-US" dirty="0"/>
            </a:br>
            <a:br>
              <a:rPr lang="en-US" dirty="0"/>
            </a:br>
            <a:endParaRPr lang="en-US" dirty="0"/>
          </a:p>
        </p:txBody>
      </p:sp>
      <p:sp>
        <p:nvSpPr>
          <p:cNvPr id="3" name="Text Placeholder 2"/>
          <p:cNvSpPr>
            <a:spLocks noGrp="1"/>
          </p:cNvSpPr>
          <p:nvPr>
            <p:ph type="body" idx="1"/>
          </p:nvPr>
        </p:nvSpPr>
        <p:spPr>
          <a:xfrm>
            <a:off x="9143998" y="3443436"/>
            <a:ext cx="1011937" cy="3133893"/>
          </a:xfrm>
        </p:spPr>
        <p:txBody>
          <a:bodyPr>
            <a:noAutofit/>
          </a:bodyPr>
          <a:lstStyle/>
          <a:p>
            <a:pPr lvl="0">
              <a:lnSpc>
                <a:spcPct val="120000"/>
              </a:lnSpc>
            </a:pPr>
            <a:endParaRPr lang="en-US" sz="3200" dirty="0"/>
          </a:p>
        </p:txBody>
      </p:sp>
    </p:spTree>
    <p:extLst>
      <p:ext uri="{BB962C8B-B14F-4D97-AF65-F5344CB8AC3E}">
        <p14:creationId xmlns:p14="http://schemas.microsoft.com/office/powerpoint/2010/main" val="2439026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9143999" y="552229"/>
            <a:ext cx="512064" cy="2317986"/>
          </a:xfrm>
        </p:spPr>
        <p:txBody>
          <a:bodyPr>
            <a:noAutofit/>
          </a:bodyPr>
          <a:lstStyle/>
          <a:p>
            <a:pPr lvl="0">
              <a:lnSpc>
                <a:spcPct val="120000"/>
              </a:lnSpc>
            </a:pPr>
            <a:endParaRPr lang="en-US" dirty="0"/>
          </a:p>
        </p:txBody>
      </p:sp>
      <p:sp>
        <p:nvSpPr>
          <p:cNvPr id="3" name="Text Placeholder 2"/>
          <p:cNvSpPr>
            <a:spLocks noGrp="1"/>
          </p:cNvSpPr>
          <p:nvPr>
            <p:ph type="body" idx="1"/>
          </p:nvPr>
        </p:nvSpPr>
        <p:spPr>
          <a:xfrm>
            <a:off x="1111115" y="390144"/>
            <a:ext cx="7341090" cy="6108192"/>
          </a:xfrm>
        </p:spPr>
        <p:txBody>
          <a:bodyPr>
            <a:noAutofit/>
          </a:bodyPr>
          <a:lstStyle/>
          <a:p>
            <a:pPr lvl="0" algn="ctr">
              <a:lnSpc>
                <a:spcPct val="120000"/>
              </a:lnSpc>
            </a:pPr>
            <a:endParaRPr lang="en-US" sz="800" dirty="0"/>
          </a:p>
          <a:p>
            <a:pPr lvl="0" algn="ctr">
              <a:lnSpc>
                <a:spcPct val="120000"/>
              </a:lnSpc>
            </a:pPr>
            <a:r>
              <a:rPr lang="en-US" sz="3600" b="1" dirty="0"/>
              <a:t>Chaplain Topics:</a:t>
            </a:r>
          </a:p>
          <a:p>
            <a:pPr lvl="0" algn="ctr">
              <a:lnSpc>
                <a:spcPct val="120000"/>
              </a:lnSpc>
            </a:pPr>
            <a:endParaRPr lang="en-US" sz="3200" dirty="0"/>
          </a:p>
          <a:p>
            <a:pPr lvl="0" algn="ctr">
              <a:lnSpc>
                <a:spcPct val="120000"/>
              </a:lnSpc>
            </a:pPr>
            <a:r>
              <a:rPr lang="en-US" sz="3200" dirty="0"/>
              <a:t>* Topics can be seasonal, </a:t>
            </a:r>
          </a:p>
          <a:p>
            <a:pPr lvl="0" algn="ctr">
              <a:lnSpc>
                <a:spcPct val="120000"/>
              </a:lnSpc>
            </a:pPr>
            <a:r>
              <a:rPr lang="en-US" sz="3200" dirty="0"/>
              <a:t>holiday, educational, historical, etc. </a:t>
            </a:r>
          </a:p>
          <a:p>
            <a:pPr lvl="0" algn="ctr">
              <a:lnSpc>
                <a:spcPct val="120000"/>
              </a:lnSpc>
            </a:pPr>
            <a:endParaRPr lang="en-US" sz="3200" dirty="0"/>
          </a:p>
          <a:p>
            <a:pPr lvl="0" algn="ctr">
              <a:lnSpc>
                <a:spcPct val="120000"/>
              </a:lnSpc>
            </a:pPr>
            <a:r>
              <a:rPr lang="en-US" sz="3200" dirty="0"/>
              <a:t>* They can be A∆K themes related </a:t>
            </a:r>
          </a:p>
          <a:p>
            <a:pPr lvl="0" algn="ctr">
              <a:lnSpc>
                <a:spcPct val="120000"/>
              </a:lnSpc>
            </a:pPr>
            <a:r>
              <a:rPr lang="en-US" sz="3200" dirty="0"/>
              <a:t>to International, Regional, </a:t>
            </a:r>
          </a:p>
          <a:p>
            <a:pPr lvl="0" algn="ctr">
              <a:lnSpc>
                <a:spcPct val="120000"/>
              </a:lnSpc>
            </a:pPr>
            <a:r>
              <a:rPr lang="en-US" sz="3200" dirty="0"/>
              <a:t>S/P/N or your chapter. </a:t>
            </a:r>
          </a:p>
        </p:txBody>
      </p:sp>
    </p:spTree>
    <p:extLst>
      <p:ext uri="{BB962C8B-B14F-4D97-AF65-F5344CB8AC3E}">
        <p14:creationId xmlns:p14="http://schemas.microsoft.com/office/powerpoint/2010/main" val="187426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9143999" y="552229"/>
            <a:ext cx="512064" cy="2317986"/>
          </a:xfrm>
        </p:spPr>
        <p:txBody>
          <a:bodyPr>
            <a:noAutofit/>
          </a:bodyPr>
          <a:lstStyle/>
          <a:p>
            <a:pPr lvl="0">
              <a:lnSpc>
                <a:spcPct val="120000"/>
              </a:lnSpc>
            </a:pPr>
            <a:endParaRPr lang="en-US" dirty="0"/>
          </a:p>
        </p:txBody>
      </p:sp>
      <p:sp>
        <p:nvSpPr>
          <p:cNvPr id="3" name="Text Placeholder 2"/>
          <p:cNvSpPr>
            <a:spLocks noGrp="1"/>
          </p:cNvSpPr>
          <p:nvPr>
            <p:ph type="body" idx="1"/>
          </p:nvPr>
        </p:nvSpPr>
        <p:spPr>
          <a:xfrm>
            <a:off x="1111115" y="390144"/>
            <a:ext cx="7341090" cy="6108192"/>
          </a:xfrm>
        </p:spPr>
        <p:txBody>
          <a:bodyPr>
            <a:noAutofit/>
          </a:bodyPr>
          <a:lstStyle/>
          <a:p>
            <a:pPr lvl="0" algn="ctr">
              <a:lnSpc>
                <a:spcPct val="120000"/>
              </a:lnSpc>
            </a:pPr>
            <a:endParaRPr lang="en-US" sz="800" dirty="0"/>
          </a:p>
          <a:p>
            <a:pPr lvl="0" algn="ctr">
              <a:lnSpc>
                <a:spcPct val="120000"/>
              </a:lnSpc>
            </a:pPr>
            <a:endParaRPr lang="en-US" sz="2000" b="1" dirty="0"/>
          </a:p>
          <a:p>
            <a:pPr lvl="0" algn="ctr">
              <a:lnSpc>
                <a:spcPct val="120000"/>
              </a:lnSpc>
            </a:pPr>
            <a:endParaRPr lang="en-US" sz="3200" dirty="0"/>
          </a:p>
          <a:p>
            <a:pPr lvl="0" algn="ctr">
              <a:lnSpc>
                <a:spcPct val="120000"/>
              </a:lnSpc>
            </a:pPr>
            <a:r>
              <a:rPr lang="en-US" sz="3200" dirty="0"/>
              <a:t>* They can be themes personal to </a:t>
            </a:r>
          </a:p>
          <a:p>
            <a:pPr lvl="0" algn="ctr">
              <a:lnSpc>
                <a:spcPct val="120000"/>
              </a:lnSpc>
            </a:pPr>
            <a:r>
              <a:rPr lang="en-US" sz="3200" dirty="0"/>
              <a:t>your chapter and its interests.</a:t>
            </a:r>
          </a:p>
          <a:p>
            <a:pPr lvl="0" algn="ctr">
              <a:lnSpc>
                <a:spcPct val="120000"/>
              </a:lnSpc>
            </a:pPr>
            <a:endParaRPr lang="en-US" sz="3200" dirty="0"/>
          </a:p>
          <a:p>
            <a:pPr lvl="0" algn="ctr">
              <a:lnSpc>
                <a:spcPct val="120000"/>
              </a:lnSpc>
            </a:pPr>
            <a:r>
              <a:rPr lang="en-US" sz="3200" dirty="0"/>
              <a:t>* Sometimes your president </a:t>
            </a:r>
          </a:p>
          <a:p>
            <a:pPr lvl="0" algn="ctr">
              <a:lnSpc>
                <a:spcPct val="120000"/>
              </a:lnSpc>
            </a:pPr>
            <a:r>
              <a:rPr lang="en-US" sz="3200" dirty="0"/>
              <a:t>may request a topic.</a:t>
            </a:r>
          </a:p>
        </p:txBody>
      </p:sp>
    </p:spTree>
    <p:extLst>
      <p:ext uri="{BB962C8B-B14F-4D97-AF65-F5344CB8AC3E}">
        <p14:creationId xmlns:p14="http://schemas.microsoft.com/office/powerpoint/2010/main" val="2588291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9546335" y="1154684"/>
            <a:ext cx="1219200" cy="1385572"/>
          </a:xfrm>
        </p:spPr>
        <p:txBody>
          <a:bodyPr>
            <a:noAutofit/>
          </a:bodyPr>
          <a:lstStyle/>
          <a:p>
            <a:pPr lvl="1" algn="ctr">
              <a:lnSpc>
                <a:spcPct val="140000"/>
              </a:lnSpc>
            </a:pPr>
            <a:endParaRPr lang="en-US" sz="3200" dirty="0">
              <a:solidFill>
                <a:srgbClr val="FFFFFF"/>
              </a:solidFill>
              <a:latin typeface="+mn-lt"/>
            </a:endParaRPr>
          </a:p>
        </p:txBody>
      </p:sp>
      <p:sp>
        <p:nvSpPr>
          <p:cNvPr id="3" name="Text Placeholder 2"/>
          <p:cNvSpPr>
            <a:spLocks noGrp="1"/>
          </p:cNvSpPr>
          <p:nvPr>
            <p:ph type="body" idx="1"/>
          </p:nvPr>
        </p:nvSpPr>
        <p:spPr>
          <a:xfrm>
            <a:off x="1088621" y="1154684"/>
            <a:ext cx="7273964" cy="4782820"/>
          </a:xfrm>
        </p:spPr>
        <p:txBody>
          <a:bodyPr>
            <a:normAutofit/>
          </a:bodyPr>
          <a:lstStyle/>
          <a:p>
            <a:pPr marL="0" lvl="1" algn="ctr">
              <a:lnSpc>
                <a:spcPct val="140000"/>
              </a:lnSpc>
            </a:pPr>
            <a:r>
              <a:rPr lang="en-US" sz="3600" b="1" dirty="0">
                <a:solidFill>
                  <a:srgbClr val="FFFFFF"/>
                </a:solidFill>
              </a:rPr>
              <a:t>Thought for the Day </a:t>
            </a:r>
          </a:p>
          <a:p>
            <a:pPr marL="0" lvl="1" algn="ctr">
              <a:lnSpc>
                <a:spcPct val="140000"/>
              </a:lnSpc>
            </a:pPr>
            <a:r>
              <a:rPr lang="en-US" sz="3600" b="1" dirty="0">
                <a:solidFill>
                  <a:srgbClr val="FFFFFF"/>
                </a:solidFill>
              </a:rPr>
              <a:t>Resources include: </a:t>
            </a:r>
          </a:p>
          <a:p>
            <a:pPr marL="0" lvl="1" algn="ctr">
              <a:lnSpc>
                <a:spcPct val="140000"/>
              </a:lnSpc>
            </a:pPr>
            <a:endParaRPr lang="en-US" sz="800" dirty="0">
              <a:solidFill>
                <a:srgbClr val="FFFFFF"/>
              </a:solidFill>
            </a:endParaRPr>
          </a:p>
          <a:p>
            <a:pPr marL="0" lvl="1" algn="ctr">
              <a:lnSpc>
                <a:spcPct val="140000"/>
              </a:lnSpc>
            </a:pPr>
            <a:r>
              <a:rPr lang="en-US" sz="3200" dirty="0">
                <a:solidFill>
                  <a:srgbClr val="FFFFFF"/>
                </a:solidFill>
              </a:rPr>
              <a:t>websites, quotes, original </a:t>
            </a:r>
          </a:p>
          <a:p>
            <a:pPr marL="0" lvl="1" algn="ctr">
              <a:lnSpc>
                <a:spcPct val="140000"/>
              </a:lnSpc>
            </a:pPr>
            <a:r>
              <a:rPr lang="en-US" sz="3200" dirty="0">
                <a:solidFill>
                  <a:srgbClr val="FFFFFF"/>
                </a:solidFill>
              </a:rPr>
              <a:t>thoughts, books, music, </a:t>
            </a:r>
          </a:p>
          <a:p>
            <a:pPr marL="0" lvl="1" algn="ctr">
              <a:lnSpc>
                <a:spcPct val="140000"/>
              </a:lnSpc>
            </a:pPr>
            <a:r>
              <a:rPr lang="en-US" sz="3200" dirty="0">
                <a:solidFill>
                  <a:srgbClr val="FFFFFF"/>
                </a:solidFill>
              </a:rPr>
              <a:t>greeting cards, bookmarks, etc.</a:t>
            </a:r>
          </a:p>
          <a:p>
            <a:endParaRPr lang="en-US" dirty="0"/>
          </a:p>
        </p:txBody>
      </p:sp>
    </p:spTree>
    <p:extLst>
      <p:ext uri="{BB962C8B-B14F-4D97-AF65-F5344CB8AC3E}">
        <p14:creationId xmlns:p14="http://schemas.microsoft.com/office/powerpoint/2010/main" val="1669226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9850055" y="1154684"/>
            <a:ext cx="1724628" cy="1385572"/>
          </a:xfrm>
        </p:spPr>
        <p:txBody>
          <a:bodyPr>
            <a:noAutofit/>
          </a:bodyPr>
          <a:lstStyle/>
          <a:p>
            <a:pPr lvl="1" algn="ctr">
              <a:lnSpc>
                <a:spcPct val="140000"/>
              </a:lnSpc>
            </a:pPr>
            <a:endParaRPr lang="en-US" sz="3200" dirty="0">
              <a:solidFill>
                <a:srgbClr val="FFFFFF"/>
              </a:solidFill>
              <a:latin typeface="+mn-lt"/>
            </a:endParaRPr>
          </a:p>
        </p:txBody>
      </p:sp>
      <p:sp>
        <p:nvSpPr>
          <p:cNvPr id="3" name="Text Placeholder 2"/>
          <p:cNvSpPr>
            <a:spLocks noGrp="1"/>
          </p:cNvSpPr>
          <p:nvPr>
            <p:ph type="body" idx="1"/>
          </p:nvPr>
        </p:nvSpPr>
        <p:spPr>
          <a:xfrm>
            <a:off x="658906" y="451413"/>
            <a:ext cx="8172577" cy="6162486"/>
          </a:xfrm>
        </p:spPr>
        <p:txBody>
          <a:bodyPr>
            <a:normAutofit/>
          </a:bodyPr>
          <a:lstStyle/>
          <a:p>
            <a:pPr algn="ctr"/>
            <a:r>
              <a:rPr lang="en-US" sz="3600" b="1" dirty="0"/>
              <a:t>Website Resources:</a:t>
            </a:r>
          </a:p>
          <a:p>
            <a:pPr algn="ctr"/>
            <a:endParaRPr lang="en-US" sz="1200" b="1" dirty="0"/>
          </a:p>
          <a:p>
            <a:pPr algn="ctr"/>
            <a:r>
              <a:rPr lang="en-US" sz="3200" dirty="0"/>
              <a:t>* </a:t>
            </a:r>
            <a:r>
              <a:rPr lang="en-US" sz="3200" dirty="0" err="1"/>
              <a:t>brainyquote.com</a:t>
            </a:r>
            <a:endParaRPr lang="en-US" sz="3200" dirty="0"/>
          </a:p>
          <a:p>
            <a:pPr marL="457200" indent="-457200" algn="ctr">
              <a:buFont typeface="Arial" panose="020B0604020202020204" pitchFamily="34" charset="0"/>
              <a:buChar char="•"/>
            </a:pPr>
            <a:r>
              <a:rPr lang="en-US" sz="3200" dirty="0"/>
              <a:t>* </a:t>
            </a:r>
            <a:r>
              <a:rPr lang="en-US" sz="3200" dirty="0" err="1"/>
              <a:t>goodreads.com</a:t>
            </a:r>
            <a:endParaRPr lang="en-US" sz="3200" dirty="0"/>
          </a:p>
          <a:p>
            <a:pPr marL="457200" indent="-457200" algn="ctr">
              <a:buFont typeface="Arial" panose="020B0604020202020204" pitchFamily="34" charset="0"/>
              <a:buChar char="•"/>
            </a:pPr>
            <a:r>
              <a:rPr lang="en-US" sz="3200" dirty="0"/>
              <a:t>* </a:t>
            </a:r>
            <a:r>
              <a:rPr lang="en-US" sz="3200" dirty="0" err="1"/>
              <a:t>pinterest.com</a:t>
            </a:r>
            <a:endParaRPr lang="en-US" sz="3200" dirty="0"/>
          </a:p>
          <a:p>
            <a:pPr marL="457200" indent="-457200" algn="ctr">
              <a:buFont typeface="Arial" panose="020B0604020202020204" pitchFamily="34" charset="0"/>
              <a:buChar char="•"/>
            </a:pPr>
            <a:r>
              <a:rPr lang="en-US" sz="3200" dirty="0"/>
              <a:t>* </a:t>
            </a:r>
            <a:r>
              <a:rPr lang="en-US" sz="3200" dirty="0" err="1"/>
              <a:t>goodhousekeeping.com</a:t>
            </a:r>
            <a:endParaRPr lang="en-US" sz="3200" dirty="0"/>
          </a:p>
          <a:p>
            <a:pPr algn="ctr"/>
            <a:r>
              <a:rPr lang="en-US" sz="3200" dirty="0"/>
              <a:t>* </a:t>
            </a:r>
            <a:r>
              <a:rPr lang="en-US" sz="3200" dirty="0" err="1"/>
              <a:t>quotegarden.com</a:t>
            </a:r>
            <a:endParaRPr lang="en-US" sz="3200" dirty="0"/>
          </a:p>
          <a:p>
            <a:pPr algn="ctr"/>
            <a:r>
              <a:rPr lang="en-US" sz="3200" dirty="0"/>
              <a:t>* </a:t>
            </a:r>
            <a:r>
              <a:rPr lang="en-US" sz="3200" dirty="0" err="1"/>
              <a:t>thinkexist.com</a:t>
            </a:r>
            <a:endParaRPr lang="en-US" sz="3200" dirty="0"/>
          </a:p>
          <a:p>
            <a:pPr marL="457200" indent="-457200" algn="ctr">
              <a:buFont typeface="Arial" panose="020B0604020202020204" pitchFamily="34" charset="0"/>
              <a:buChar char="•"/>
            </a:pPr>
            <a:r>
              <a:rPr lang="en-US" sz="3200" dirty="0"/>
              <a:t>* </a:t>
            </a:r>
            <a:r>
              <a:rPr lang="en-US" sz="3200" dirty="0" err="1"/>
              <a:t>WorldofQuotes.com</a:t>
            </a:r>
            <a:endParaRPr lang="en-US" sz="3200" dirty="0"/>
          </a:p>
          <a:p>
            <a:pPr marL="457200" indent="-457200" algn="ctr">
              <a:buFont typeface="Arial" panose="020B0604020202020204" pitchFamily="34" charset="0"/>
              <a:buChar char="•"/>
            </a:pPr>
            <a:r>
              <a:rPr lang="en-US" sz="3200" dirty="0"/>
              <a:t>* inspirational-</a:t>
            </a:r>
            <a:r>
              <a:rPr lang="en-US" sz="3200" dirty="0" err="1"/>
              <a:t>quotes.info</a:t>
            </a:r>
            <a:endParaRPr lang="en-US" sz="3200" dirty="0"/>
          </a:p>
          <a:p>
            <a:pPr marL="457200" indent="-457200" algn="ctr">
              <a:buFont typeface="Arial" panose="020B0604020202020204" pitchFamily="34" charset="0"/>
              <a:buChar char="•"/>
            </a:pPr>
            <a:r>
              <a:rPr lang="en-US" sz="3200" dirty="0"/>
              <a:t> and many more</a:t>
            </a:r>
          </a:p>
        </p:txBody>
      </p:sp>
    </p:spTree>
    <p:extLst>
      <p:ext uri="{BB962C8B-B14F-4D97-AF65-F5344CB8AC3E}">
        <p14:creationId xmlns:p14="http://schemas.microsoft.com/office/powerpoint/2010/main" val="2543143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7564" y="699355"/>
            <a:ext cx="5831297" cy="5914544"/>
          </a:xfrm>
        </p:spPr>
        <p:txBody>
          <a:bodyPr>
            <a:noAutofit/>
          </a:bodyPr>
          <a:lstStyle/>
          <a:p>
            <a:pPr algn="ctr">
              <a:lnSpc>
                <a:spcPct val="140000"/>
              </a:lnSpc>
            </a:pPr>
            <a:r>
              <a:rPr lang="en-US" sz="3600" b="1" dirty="0"/>
              <a:t>Sample Messages</a:t>
            </a:r>
            <a:br>
              <a:rPr lang="en-US" sz="3600" b="1" dirty="0"/>
            </a:br>
            <a:r>
              <a:rPr lang="en-US" sz="3600" b="1" dirty="0"/>
              <a:t> </a:t>
            </a:r>
            <a:br>
              <a:rPr lang="en-US" sz="3600" b="1" dirty="0"/>
            </a:br>
            <a:r>
              <a:rPr lang="en-US" sz="3600" dirty="0"/>
              <a:t>* Before a Meal </a:t>
            </a:r>
            <a:br>
              <a:rPr lang="en-US" sz="3600" dirty="0"/>
            </a:br>
            <a:r>
              <a:rPr lang="en-US" sz="3600" dirty="0"/>
              <a:t> </a:t>
            </a:r>
            <a:br>
              <a:rPr lang="en-US" sz="3600" dirty="0"/>
            </a:br>
            <a:r>
              <a:rPr lang="en-US" sz="3600" dirty="0"/>
              <a:t>* Thought for the Day</a:t>
            </a:r>
            <a:br>
              <a:rPr lang="en-US" sz="3600" b="1" dirty="0"/>
            </a:br>
            <a:br>
              <a:rPr lang="en-US" sz="3600" b="1" dirty="0"/>
            </a:br>
            <a:endParaRPr lang="en-US" sz="3600" b="1" dirty="0"/>
          </a:p>
        </p:txBody>
      </p:sp>
      <p:sp>
        <p:nvSpPr>
          <p:cNvPr id="3" name="Text Placeholder 2"/>
          <p:cNvSpPr>
            <a:spLocks noGrp="1"/>
          </p:cNvSpPr>
          <p:nvPr>
            <p:ph type="body" idx="1"/>
          </p:nvPr>
        </p:nvSpPr>
        <p:spPr>
          <a:xfrm flipV="1">
            <a:off x="1182208" y="5937504"/>
            <a:ext cx="7142010" cy="45719"/>
          </a:xfrm>
        </p:spPr>
        <p:txBody>
          <a:bodyPr>
            <a:normAutofit fontScale="25000" lnSpcReduction="20000"/>
          </a:bodyPr>
          <a:lstStyle/>
          <a:p>
            <a:endParaRPr lang="en-US" sz="3200" i="1" dirty="0"/>
          </a:p>
          <a:p>
            <a:endParaRPr lang="en-US" sz="3200" i="1" dirty="0"/>
          </a:p>
        </p:txBody>
      </p:sp>
    </p:spTree>
    <p:extLst>
      <p:ext uri="{BB962C8B-B14F-4D97-AF65-F5344CB8AC3E}">
        <p14:creationId xmlns:p14="http://schemas.microsoft.com/office/powerpoint/2010/main" val="691900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208" y="814673"/>
            <a:ext cx="7142009" cy="1283835"/>
          </a:xfrm>
        </p:spPr>
        <p:txBody>
          <a:bodyPr>
            <a:noAutofit/>
          </a:bodyPr>
          <a:lstStyle/>
          <a:p>
            <a:pPr algn="ctr">
              <a:lnSpc>
                <a:spcPct val="140000"/>
              </a:lnSpc>
            </a:pPr>
            <a:r>
              <a:rPr lang="en-US" sz="3600" b="1" dirty="0"/>
              <a:t>A Message Before a Meal</a:t>
            </a:r>
          </a:p>
        </p:txBody>
      </p:sp>
      <p:sp>
        <p:nvSpPr>
          <p:cNvPr id="3" name="Text Placeholder 2"/>
          <p:cNvSpPr>
            <a:spLocks noGrp="1"/>
          </p:cNvSpPr>
          <p:nvPr>
            <p:ph type="body" idx="1"/>
          </p:nvPr>
        </p:nvSpPr>
        <p:spPr>
          <a:xfrm>
            <a:off x="1182208" y="2791967"/>
            <a:ext cx="7142010" cy="3145537"/>
          </a:xfrm>
        </p:spPr>
        <p:txBody>
          <a:bodyPr>
            <a:normAutofit/>
          </a:bodyPr>
          <a:lstStyle/>
          <a:p>
            <a:pPr algn="ctr">
              <a:lnSpc>
                <a:spcPct val="110000"/>
              </a:lnSpc>
            </a:pPr>
            <a:r>
              <a:rPr lang="en-US" sz="3200" i="1" dirty="0"/>
              <a:t>* Please join together in a </a:t>
            </a:r>
          </a:p>
          <a:p>
            <a:pPr algn="ctr">
              <a:lnSpc>
                <a:spcPct val="110000"/>
              </a:lnSpc>
            </a:pPr>
            <a:r>
              <a:rPr lang="en-US" sz="3200" i="1" dirty="0"/>
              <a:t>moment of reflection.</a:t>
            </a:r>
          </a:p>
          <a:p>
            <a:pPr algn="ctr"/>
            <a:endParaRPr lang="en-US" sz="2000" i="1" dirty="0"/>
          </a:p>
          <a:p>
            <a:pPr algn="ctr">
              <a:lnSpc>
                <a:spcPct val="120000"/>
              </a:lnSpc>
            </a:pPr>
            <a:r>
              <a:rPr lang="en-US" sz="3200" i="1" dirty="0"/>
              <a:t>* Join together as we prepare </a:t>
            </a:r>
          </a:p>
          <a:p>
            <a:pPr algn="ctr">
              <a:lnSpc>
                <a:spcPct val="120000"/>
              </a:lnSpc>
            </a:pPr>
            <a:r>
              <a:rPr lang="en-US" sz="3200" i="1" dirty="0"/>
              <a:t>to share this meal.</a:t>
            </a:r>
          </a:p>
          <a:p>
            <a:endParaRPr lang="en-US" sz="3200" i="1" dirty="0"/>
          </a:p>
          <a:p>
            <a:endParaRPr lang="en-US" sz="3200" i="1" dirty="0"/>
          </a:p>
        </p:txBody>
      </p:sp>
    </p:spTree>
    <p:extLst>
      <p:ext uri="{BB962C8B-B14F-4D97-AF65-F5344CB8AC3E}">
        <p14:creationId xmlns:p14="http://schemas.microsoft.com/office/powerpoint/2010/main" val="2400319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975" y="613459"/>
            <a:ext cx="7558268" cy="648182"/>
          </a:xfrm>
        </p:spPr>
        <p:txBody>
          <a:bodyPr>
            <a:normAutofit/>
          </a:bodyPr>
          <a:lstStyle/>
          <a:p>
            <a:pPr algn="ctr"/>
            <a:endParaRPr lang="en-US" sz="3600" b="1" dirty="0"/>
          </a:p>
        </p:txBody>
      </p:sp>
      <p:sp>
        <p:nvSpPr>
          <p:cNvPr id="3" name="Text Placeholder 2"/>
          <p:cNvSpPr>
            <a:spLocks noGrp="1"/>
          </p:cNvSpPr>
          <p:nvPr>
            <p:ph type="body" idx="1"/>
          </p:nvPr>
        </p:nvSpPr>
        <p:spPr>
          <a:xfrm>
            <a:off x="818059" y="381965"/>
            <a:ext cx="7884250" cy="6231934"/>
          </a:xfrm>
        </p:spPr>
        <p:txBody>
          <a:bodyPr>
            <a:noAutofit/>
          </a:bodyPr>
          <a:lstStyle/>
          <a:p>
            <a:pPr lvl="0" algn="ctr">
              <a:lnSpc>
                <a:spcPct val="110000"/>
              </a:lnSpc>
            </a:pPr>
            <a:endParaRPr lang="en-US" sz="3200" i="1" dirty="0"/>
          </a:p>
          <a:p>
            <a:pPr lvl="0" algn="ctr">
              <a:lnSpc>
                <a:spcPct val="110000"/>
              </a:lnSpc>
            </a:pPr>
            <a:endParaRPr lang="en-US" sz="900" i="1" dirty="0"/>
          </a:p>
          <a:p>
            <a:pPr lvl="0" algn="ctr">
              <a:lnSpc>
                <a:spcPct val="110000"/>
              </a:lnSpc>
            </a:pPr>
            <a:r>
              <a:rPr lang="en-US" sz="3200" i="1" dirty="0"/>
              <a:t>* Be grateful that we are here today </a:t>
            </a:r>
          </a:p>
          <a:p>
            <a:pPr lvl="0" algn="ctr">
              <a:lnSpc>
                <a:spcPct val="110000"/>
              </a:lnSpc>
            </a:pPr>
            <a:r>
              <a:rPr lang="en-US" sz="3200" i="1" dirty="0"/>
              <a:t>and remember those who couldn’t </a:t>
            </a:r>
          </a:p>
          <a:p>
            <a:pPr lvl="0" algn="ctr">
              <a:lnSpc>
                <a:spcPct val="110000"/>
              </a:lnSpc>
            </a:pPr>
            <a:r>
              <a:rPr lang="en-US" sz="3200" i="1" dirty="0"/>
              <a:t>join us.  Thank those who grew </a:t>
            </a:r>
          </a:p>
          <a:p>
            <a:pPr lvl="0" algn="ctr">
              <a:lnSpc>
                <a:spcPct val="110000"/>
              </a:lnSpc>
            </a:pPr>
            <a:r>
              <a:rPr lang="en-US" sz="3200" i="1" dirty="0"/>
              <a:t>the food we are about to eat, </a:t>
            </a:r>
          </a:p>
          <a:p>
            <a:pPr lvl="0" algn="ctr">
              <a:lnSpc>
                <a:spcPct val="110000"/>
              </a:lnSpc>
            </a:pPr>
            <a:r>
              <a:rPr lang="en-US" sz="3200" i="1" dirty="0"/>
              <a:t>those who prepared our meal, </a:t>
            </a:r>
          </a:p>
          <a:p>
            <a:pPr lvl="0" algn="ctr">
              <a:lnSpc>
                <a:spcPct val="110000"/>
              </a:lnSpc>
            </a:pPr>
            <a:r>
              <a:rPr lang="en-US" sz="3200" i="1" dirty="0"/>
              <a:t>and those who will serve us.  </a:t>
            </a:r>
          </a:p>
          <a:p>
            <a:pPr lvl="0" algn="ctr">
              <a:lnSpc>
                <a:spcPct val="110000"/>
              </a:lnSpc>
            </a:pPr>
            <a:r>
              <a:rPr lang="en-US" sz="3200" i="1" dirty="0"/>
              <a:t>Enjoy the time together and </a:t>
            </a:r>
          </a:p>
          <a:p>
            <a:pPr lvl="0" algn="ctr">
              <a:lnSpc>
                <a:spcPct val="110000"/>
              </a:lnSpc>
            </a:pPr>
            <a:r>
              <a:rPr lang="en-US" sz="3200" i="1" dirty="0"/>
              <a:t>celebrate our sisterhood.</a:t>
            </a:r>
            <a:endParaRPr lang="en-US" sz="3200" dirty="0"/>
          </a:p>
          <a:p>
            <a:endParaRPr lang="en-US" sz="3200" dirty="0"/>
          </a:p>
        </p:txBody>
      </p:sp>
    </p:spTree>
    <p:extLst>
      <p:ext uri="{BB962C8B-B14F-4D97-AF65-F5344CB8AC3E}">
        <p14:creationId xmlns:p14="http://schemas.microsoft.com/office/powerpoint/2010/main" val="1034306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2426" y="905067"/>
            <a:ext cx="7351415" cy="2523933"/>
          </a:xfrm>
        </p:spPr>
        <p:txBody>
          <a:bodyPr>
            <a:normAutofit fontScale="90000"/>
          </a:bodyPr>
          <a:lstStyle/>
          <a:p>
            <a:pPr lvl="0" algn="ctr">
              <a:lnSpc>
                <a:spcPct val="110000"/>
              </a:lnSpc>
            </a:pPr>
            <a:r>
              <a:rPr lang="en-US" sz="3600" i="1" dirty="0"/>
              <a:t>* For the meal we are about to eat, for those who made it possible, and for those with whom we are about to share it, we are thankful</a:t>
            </a:r>
            <a:r>
              <a:rPr lang="en-US" i="1" dirty="0"/>
              <a:t>.</a:t>
            </a:r>
            <a:br>
              <a:rPr lang="en-US" i="1" dirty="0"/>
            </a:br>
            <a:endParaRPr lang="en-US" sz="2200" dirty="0"/>
          </a:p>
        </p:txBody>
      </p:sp>
      <p:sp>
        <p:nvSpPr>
          <p:cNvPr id="3" name="Text Placeholder 2"/>
          <p:cNvSpPr>
            <a:spLocks noGrp="1"/>
          </p:cNvSpPr>
          <p:nvPr>
            <p:ph type="body" idx="1"/>
          </p:nvPr>
        </p:nvSpPr>
        <p:spPr>
          <a:xfrm>
            <a:off x="1102426" y="4097437"/>
            <a:ext cx="7240975" cy="2162063"/>
          </a:xfrm>
        </p:spPr>
        <p:txBody>
          <a:bodyPr>
            <a:noAutofit/>
          </a:bodyPr>
          <a:lstStyle/>
          <a:p>
            <a:pPr algn="ctr">
              <a:lnSpc>
                <a:spcPct val="110000"/>
              </a:lnSpc>
            </a:pPr>
            <a:r>
              <a:rPr lang="en-US" sz="3200" i="1" dirty="0"/>
              <a:t>* Thank you for being here. </a:t>
            </a:r>
          </a:p>
          <a:p>
            <a:pPr algn="ctr">
              <a:lnSpc>
                <a:spcPct val="110000"/>
              </a:lnSpc>
            </a:pPr>
            <a:r>
              <a:rPr lang="en-US" sz="3200" i="1" dirty="0"/>
              <a:t>Thank you for this bounty of food.  Thank you for this time to be together</a:t>
            </a:r>
            <a:r>
              <a:rPr lang="en-US" sz="3200" dirty="0"/>
              <a:t> </a:t>
            </a:r>
          </a:p>
        </p:txBody>
      </p:sp>
    </p:spTree>
    <p:extLst>
      <p:ext uri="{BB962C8B-B14F-4D97-AF65-F5344CB8AC3E}">
        <p14:creationId xmlns:p14="http://schemas.microsoft.com/office/powerpoint/2010/main" val="1152464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6997" y="555585"/>
            <a:ext cx="7478097" cy="6146157"/>
          </a:xfrm>
        </p:spPr>
        <p:txBody>
          <a:bodyPr>
            <a:normAutofit fontScale="90000"/>
          </a:bodyPr>
          <a:lstStyle/>
          <a:p>
            <a:pPr algn="ctr">
              <a:lnSpc>
                <a:spcPct val="130000"/>
              </a:lnSpc>
            </a:pPr>
            <a:r>
              <a:rPr lang="en-US" sz="3100" b="1" dirty="0"/>
              <a:t>Opening Thought for the Day</a:t>
            </a:r>
            <a:br>
              <a:rPr lang="en-US" sz="3100" b="1" dirty="0"/>
            </a:br>
            <a:r>
              <a:rPr lang="en-US" sz="3100" b="1" dirty="0"/>
              <a:t>Theme: Connection</a:t>
            </a:r>
            <a:br>
              <a:rPr lang="en-US" sz="3100" dirty="0"/>
            </a:br>
            <a:r>
              <a:rPr lang="en-US" sz="3100" dirty="0" err="1"/>
              <a:t>Brené</a:t>
            </a:r>
            <a:r>
              <a:rPr lang="en-US" sz="3100" dirty="0"/>
              <a:t> Brown says, “I define connection as the energy that exists between people when they feel seen, heard, and valued; when they can give and receive without judgment; and when they derive sustenance and strength from the relationship.”  Today we are happy to be together. Even though we can’t be</a:t>
            </a:r>
            <a:br>
              <a:rPr lang="en-US" dirty="0"/>
            </a:br>
            <a:endParaRPr lang="en-US" dirty="0">
              <a:solidFill>
                <a:srgbClr val="FFFFFF"/>
              </a:solidFill>
              <a:latin typeface="+mn-lt"/>
            </a:endParaRPr>
          </a:p>
        </p:txBody>
      </p:sp>
    </p:spTree>
    <p:extLst>
      <p:ext uri="{BB962C8B-B14F-4D97-AF65-F5344CB8AC3E}">
        <p14:creationId xmlns:p14="http://schemas.microsoft.com/office/powerpoint/2010/main" val="398515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6997" y="244101"/>
            <a:ext cx="7478097" cy="6613899"/>
          </a:xfrm>
        </p:spPr>
        <p:txBody>
          <a:bodyPr>
            <a:normAutofit fontScale="90000"/>
          </a:bodyPr>
          <a:lstStyle/>
          <a:p>
            <a:pPr algn="ctr">
              <a:lnSpc>
                <a:spcPct val="130000"/>
              </a:lnSpc>
            </a:pPr>
            <a:r>
              <a:rPr lang="en-US" sz="3100" dirty="0"/>
              <a:t> together in person, we can connect in sisterhood by seeing each other, hearing each other and valuing each other on zoom. Goethe said, “The world is so empty if one thinks only of mountains, rivers and cities; but to know someone who thinks and feels with us, and who, though distant, is close to us in spirit, this makes the earth for us an inhabited garden.” Let’s revel in this lovely garden of sisterhood today.</a:t>
            </a:r>
            <a:br>
              <a:rPr lang="en-US" dirty="0"/>
            </a:br>
            <a:endParaRPr lang="en-US" dirty="0">
              <a:solidFill>
                <a:srgbClr val="FFFFFF"/>
              </a:solidFill>
              <a:latin typeface="+mn-lt"/>
            </a:endParaRPr>
          </a:p>
        </p:txBody>
      </p:sp>
    </p:spTree>
    <p:extLst>
      <p:ext uri="{BB962C8B-B14F-4D97-AF65-F5344CB8AC3E}">
        <p14:creationId xmlns:p14="http://schemas.microsoft.com/office/powerpoint/2010/main" val="302228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9676" y="347241"/>
            <a:ext cx="7824485" cy="7153153"/>
          </a:xfrm>
        </p:spPr>
        <p:txBody>
          <a:bodyPr>
            <a:normAutofit fontScale="90000"/>
          </a:bodyPr>
          <a:lstStyle/>
          <a:p>
            <a:pPr algn="ctr"/>
            <a:r>
              <a:rPr lang="en-US" sz="3100" b="1" dirty="0"/>
              <a:t>Thought for the Day - Theme: Resilience</a:t>
            </a:r>
            <a:br>
              <a:rPr lang="en-US" sz="3100" b="1" dirty="0"/>
            </a:br>
            <a:br>
              <a:rPr lang="en-US" sz="3100" b="1" dirty="0"/>
            </a:br>
            <a:r>
              <a:rPr lang="en-US" sz="3100" dirty="0"/>
              <a:t>A well-known speaker started her seminar by holding up a brand new twenty-dollar bill. In the room filled with people she asked if anyone would like to have her $20 bill. </a:t>
            </a:r>
            <a:br>
              <a:rPr lang="en-US" sz="3100" dirty="0"/>
            </a:br>
            <a:r>
              <a:rPr lang="en-US" sz="3100" dirty="0"/>
              <a:t>Hands in the room started going up. </a:t>
            </a:r>
            <a:br>
              <a:rPr lang="en-US" sz="3100" dirty="0"/>
            </a:br>
            <a:br>
              <a:rPr lang="en-US" sz="3100" dirty="0"/>
            </a:br>
            <a:r>
              <a:rPr lang="en-US" sz="3100" dirty="0"/>
              <a:t>She crumpled and crumpled the bill and asked the crowd if anyone still wanted the bill.</a:t>
            </a:r>
            <a:br>
              <a:rPr lang="en-US" sz="3100" dirty="0"/>
            </a:br>
            <a:r>
              <a:rPr lang="en-US" sz="3100" dirty="0"/>
              <a:t>The hands of the audience went back up again showing that the people still wanted the </a:t>
            </a:r>
            <a:br>
              <a:rPr lang="en-US" sz="3100" dirty="0"/>
            </a:br>
            <a:r>
              <a:rPr lang="en-US" sz="3100" dirty="0"/>
              <a:t>$20 bill even though it was crumpled.</a:t>
            </a:r>
            <a:br>
              <a:rPr lang="en-US" sz="3100" dirty="0"/>
            </a:br>
            <a:r>
              <a:rPr lang="en-US" sz="3100" dirty="0"/>
              <a:t> </a:t>
            </a:r>
            <a:br>
              <a:rPr lang="en-US" sz="3100" dirty="0"/>
            </a:br>
            <a:br>
              <a:rPr lang="en-US" dirty="0"/>
            </a:br>
            <a:endParaRPr lang="en-US" dirty="0">
              <a:solidFill>
                <a:srgbClr val="FFFFFF"/>
              </a:solidFill>
              <a:latin typeface="+mn-lt"/>
            </a:endParaRPr>
          </a:p>
        </p:txBody>
      </p:sp>
    </p:spTree>
    <p:extLst>
      <p:ext uri="{BB962C8B-B14F-4D97-AF65-F5344CB8AC3E}">
        <p14:creationId xmlns:p14="http://schemas.microsoft.com/office/powerpoint/2010/main" val="670041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355" y="591341"/>
            <a:ext cx="7859210" cy="7302594"/>
          </a:xfrm>
        </p:spPr>
        <p:txBody>
          <a:bodyPr>
            <a:normAutofit fontScale="90000"/>
          </a:bodyPr>
          <a:lstStyle/>
          <a:p>
            <a:pPr algn="ctr"/>
            <a:br>
              <a:rPr lang="en-US" sz="3100" dirty="0"/>
            </a:br>
            <a:br>
              <a:rPr lang="en-US" sz="3100" dirty="0"/>
            </a:br>
            <a:br>
              <a:rPr lang="en-US" sz="3100" dirty="0"/>
            </a:br>
            <a:r>
              <a:rPr lang="en-US" sz="3100" dirty="0"/>
              <a:t>She then dropped the bill on the ground and started to grind it into the floor with her shoe. She picked it up, now a crumpled and dirty </a:t>
            </a:r>
            <a:br>
              <a:rPr lang="en-US" sz="3100" dirty="0"/>
            </a:br>
            <a:r>
              <a:rPr lang="en-US" sz="3100" dirty="0"/>
              <a:t>$20 bill. “ Does anyone still want this bill?” she asked.  All of the hands went back up again. </a:t>
            </a:r>
            <a:br>
              <a:rPr lang="en-US" sz="3100" dirty="0"/>
            </a:br>
            <a:br>
              <a:rPr lang="en-US" sz="3100" dirty="0"/>
            </a:br>
            <a:r>
              <a:rPr lang="en-US" sz="3100" dirty="0"/>
              <a:t>The speaker said, “ Today we have all </a:t>
            </a:r>
            <a:br>
              <a:rPr lang="en-US" sz="3100" dirty="0"/>
            </a:br>
            <a:r>
              <a:rPr lang="en-US" sz="3100" dirty="0"/>
              <a:t>learned a valuable lesson. No matter </a:t>
            </a:r>
            <a:br>
              <a:rPr lang="en-US" sz="3100" dirty="0"/>
            </a:br>
            <a:r>
              <a:rPr lang="en-US" sz="3100" dirty="0"/>
              <a:t>what I did to the bill, you still wanted it </a:t>
            </a:r>
            <a:br>
              <a:rPr lang="en-US" sz="3100" dirty="0"/>
            </a:br>
            <a:r>
              <a:rPr lang="en-US" sz="3100" dirty="0"/>
              <a:t>because it did not lose its value. </a:t>
            </a:r>
            <a:br>
              <a:rPr lang="en-US" sz="3100" dirty="0"/>
            </a:br>
            <a:r>
              <a:rPr lang="en-US" sz="3100" dirty="0"/>
              <a:t>Many times, in our lives, we are dropped, crumpled, and ground into the dirt by </a:t>
            </a:r>
            <a:br>
              <a:rPr lang="en-US" sz="3100" dirty="0"/>
            </a:br>
            <a:r>
              <a:rPr lang="en-US" sz="3100" dirty="0"/>
              <a:t>life and the decisions we make.</a:t>
            </a:r>
            <a:br>
              <a:rPr lang="en-US" dirty="0"/>
            </a:br>
            <a:br>
              <a:rPr lang="en-US" dirty="0"/>
            </a:br>
            <a:br>
              <a:rPr lang="en-US" sz="3100" dirty="0"/>
            </a:br>
            <a:br>
              <a:rPr lang="en-US" dirty="0"/>
            </a:br>
            <a:endParaRPr lang="en-US" dirty="0">
              <a:solidFill>
                <a:srgbClr val="FFFFFF"/>
              </a:solidFill>
              <a:latin typeface="+mn-lt"/>
            </a:endParaRPr>
          </a:p>
        </p:txBody>
      </p:sp>
    </p:spTree>
    <p:extLst>
      <p:ext uri="{BB962C8B-B14F-4D97-AF65-F5344CB8AC3E}">
        <p14:creationId xmlns:p14="http://schemas.microsoft.com/office/powerpoint/2010/main" val="262313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6997" y="579766"/>
            <a:ext cx="7478097" cy="6613899"/>
          </a:xfrm>
        </p:spPr>
        <p:txBody>
          <a:bodyPr>
            <a:normAutofit fontScale="90000"/>
          </a:bodyPr>
          <a:lstStyle/>
          <a:p>
            <a:pPr algn="ctr"/>
            <a:br>
              <a:rPr lang="en-US" dirty="0"/>
            </a:br>
            <a:r>
              <a:rPr lang="en-US" sz="3100" dirty="0"/>
              <a:t>We may feel broken and worthless; but </a:t>
            </a:r>
            <a:br>
              <a:rPr lang="en-US" sz="3100" dirty="0"/>
            </a:br>
            <a:r>
              <a:rPr lang="en-US" sz="3100" dirty="0"/>
              <a:t>no matter what happens to us or what </a:t>
            </a:r>
            <a:br>
              <a:rPr lang="en-US" sz="3100" dirty="0"/>
            </a:br>
            <a:r>
              <a:rPr lang="en-US" sz="3100" dirty="0"/>
              <a:t>will happen we will never lose our value.” The moral of the story is that no matter how beat up by life we sometimes feel, we are priceless. The worth of our lives </a:t>
            </a:r>
            <a:br>
              <a:rPr lang="en-US" sz="3100" dirty="0"/>
            </a:br>
            <a:r>
              <a:rPr lang="en-US" sz="3100" dirty="0"/>
              <a:t>comes from not what we do or who </a:t>
            </a:r>
            <a:br>
              <a:rPr lang="en-US" sz="3100" dirty="0"/>
            </a:br>
            <a:r>
              <a:rPr lang="en-US" sz="3100" dirty="0"/>
              <a:t>we know, but by who we are. </a:t>
            </a:r>
            <a:br>
              <a:rPr lang="en-US" sz="3100" dirty="0"/>
            </a:br>
            <a:br>
              <a:rPr lang="en-US" sz="3100" dirty="0"/>
            </a:br>
            <a:r>
              <a:rPr lang="en-US" sz="3100" dirty="0"/>
              <a:t>We are sisters in a strong band of </a:t>
            </a:r>
            <a:br>
              <a:rPr lang="en-US" sz="3100" dirty="0"/>
            </a:br>
            <a:r>
              <a:rPr lang="en-US" sz="3100" dirty="0"/>
              <a:t>sisterhood. Let’s take heart from that </a:t>
            </a:r>
            <a:br>
              <a:rPr lang="en-US" sz="3100" dirty="0"/>
            </a:br>
            <a:r>
              <a:rPr lang="en-US" sz="3100" dirty="0"/>
              <a:t>and work to strengthen ourselves, </a:t>
            </a:r>
            <a:br>
              <a:rPr lang="en-US" sz="3100" dirty="0"/>
            </a:br>
            <a:r>
              <a:rPr lang="en-US" sz="3100" dirty="0"/>
              <a:t>each other, and our chapter.</a:t>
            </a:r>
            <a:br>
              <a:rPr lang="en-US" sz="3100" dirty="0"/>
            </a:br>
            <a:br>
              <a:rPr lang="en-US" dirty="0"/>
            </a:br>
            <a:endParaRPr lang="en-US" dirty="0">
              <a:solidFill>
                <a:srgbClr val="FFFFFF"/>
              </a:solidFill>
              <a:latin typeface="+mn-lt"/>
            </a:endParaRPr>
          </a:p>
        </p:txBody>
      </p:sp>
    </p:spTree>
    <p:extLst>
      <p:ext uri="{BB962C8B-B14F-4D97-AF65-F5344CB8AC3E}">
        <p14:creationId xmlns:p14="http://schemas.microsoft.com/office/powerpoint/2010/main" val="2212282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41229-ACF0-0543-930A-4D4C4EEF3300}"/>
              </a:ext>
            </a:extLst>
          </p:cNvPr>
          <p:cNvSpPr>
            <a:spLocks noGrp="1"/>
          </p:cNvSpPr>
          <p:nvPr>
            <p:ph type="title"/>
          </p:nvPr>
        </p:nvSpPr>
        <p:spPr>
          <a:xfrm>
            <a:off x="9606985" y="3124200"/>
            <a:ext cx="578736" cy="1362075"/>
          </a:xfrm>
        </p:spPr>
        <p:txBody>
          <a:bodyPr/>
          <a:lstStyle/>
          <a:p>
            <a:endParaRPr lang="en-US" dirty="0"/>
          </a:p>
        </p:txBody>
      </p:sp>
      <p:sp>
        <p:nvSpPr>
          <p:cNvPr id="3" name="Text Placeholder 2">
            <a:extLst>
              <a:ext uri="{FF2B5EF4-FFF2-40B4-BE49-F238E27FC236}">
                <a16:creationId xmlns:a16="http://schemas.microsoft.com/office/drawing/2014/main" id="{52ECDBD0-77CD-BA42-8F18-47768195D306}"/>
              </a:ext>
            </a:extLst>
          </p:cNvPr>
          <p:cNvSpPr>
            <a:spLocks noGrp="1"/>
          </p:cNvSpPr>
          <p:nvPr>
            <p:ph type="body" idx="1"/>
          </p:nvPr>
        </p:nvSpPr>
        <p:spPr>
          <a:xfrm>
            <a:off x="647331" y="309623"/>
            <a:ext cx="8149428" cy="6238754"/>
          </a:xfrm>
        </p:spPr>
        <p:txBody>
          <a:bodyPr>
            <a:normAutofit/>
          </a:bodyPr>
          <a:lstStyle/>
          <a:p>
            <a:pPr algn="ctr"/>
            <a:endParaRPr lang="en-US" sz="3600" b="1" dirty="0"/>
          </a:p>
          <a:p>
            <a:pPr algn="ctr"/>
            <a:endParaRPr lang="en-US" sz="3600" b="1" dirty="0"/>
          </a:p>
          <a:p>
            <a:pPr algn="ctr"/>
            <a:r>
              <a:rPr lang="en-US" sz="3600" b="1" dirty="0"/>
              <a:t>Ceremonies</a:t>
            </a:r>
          </a:p>
          <a:p>
            <a:pPr algn="ctr"/>
            <a:endParaRPr lang="en-US" sz="3600" b="1" dirty="0"/>
          </a:p>
          <a:p>
            <a:pPr marL="571500" indent="-571500">
              <a:buFont typeface="Arial" panose="020B0604020202020204" pitchFamily="34" charset="0"/>
              <a:buChar char="•"/>
            </a:pPr>
            <a:r>
              <a:rPr lang="en-US" sz="3600" b="1" dirty="0"/>
              <a:t>* Omega Ceremonies</a:t>
            </a:r>
          </a:p>
          <a:p>
            <a:pPr marL="571500" indent="-571500">
              <a:buFont typeface="Arial" panose="020B0604020202020204" pitchFamily="34" charset="0"/>
              <a:buChar char="•"/>
            </a:pPr>
            <a:endParaRPr lang="en-US" sz="3600" b="1" dirty="0"/>
          </a:p>
          <a:p>
            <a:pPr marL="571500" indent="-571500">
              <a:buFont typeface="Arial" panose="020B0604020202020204" pitchFamily="34" charset="0"/>
              <a:buChar char="•"/>
            </a:pPr>
            <a:r>
              <a:rPr lang="en-US" sz="3600" b="1" dirty="0"/>
              <a:t>* Regular Chapter Ceremonies</a:t>
            </a:r>
          </a:p>
        </p:txBody>
      </p:sp>
    </p:spTree>
    <p:extLst>
      <p:ext uri="{BB962C8B-B14F-4D97-AF65-F5344CB8AC3E}">
        <p14:creationId xmlns:p14="http://schemas.microsoft.com/office/powerpoint/2010/main" val="39346099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2B092-DAC7-E447-8A47-B18E7E18FBE2}"/>
              </a:ext>
            </a:extLst>
          </p:cNvPr>
          <p:cNvSpPr>
            <a:spLocks noGrp="1"/>
          </p:cNvSpPr>
          <p:nvPr>
            <p:ph type="title"/>
          </p:nvPr>
        </p:nvSpPr>
        <p:spPr>
          <a:xfrm>
            <a:off x="9537537" y="3124200"/>
            <a:ext cx="173621" cy="1362075"/>
          </a:xfrm>
        </p:spPr>
        <p:txBody>
          <a:bodyPr/>
          <a:lstStyle/>
          <a:p>
            <a:endParaRPr lang="en-US" dirty="0"/>
          </a:p>
        </p:txBody>
      </p:sp>
      <p:sp>
        <p:nvSpPr>
          <p:cNvPr id="3" name="Text Placeholder 2">
            <a:extLst>
              <a:ext uri="{FF2B5EF4-FFF2-40B4-BE49-F238E27FC236}">
                <a16:creationId xmlns:a16="http://schemas.microsoft.com/office/drawing/2014/main" id="{3A2BF014-B97C-D94D-BEE5-4AE0BD5BB93B}"/>
              </a:ext>
            </a:extLst>
          </p:cNvPr>
          <p:cNvSpPr>
            <a:spLocks noGrp="1"/>
          </p:cNvSpPr>
          <p:nvPr>
            <p:ph type="body" idx="1"/>
          </p:nvPr>
        </p:nvSpPr>
        <p:spPr>
          <a:xfrm>
            <a:off x="659757" y="549798"/>
            <a:ext cx="8218025" cy="6308202"/>
          </a:xfrm>
        </p:spPr>
        <p:txBody>
          <a:bodyPr>
            <a:normAutofit fontScale="55000" lnSpcReduction="20000"/>
          </a:bodyPr>
          <a:lstStyle/>
          <a:p>
            <a:endParaRPr lang="en-US" dirty="0"/>
          </a:p>
          <a:p>
            <a:endParaRPr lang="en-US" dirty="0"/>
          </a:p>
          <a:p>
            <a:pPr algn="ctr"/>
            <a:r>
              <a:rPr lang="en-US" sz="5100" b="1" dirty="0"/>
              <a:t>Sample Omega Ceremony</a:t>
            </a:r>
          </a:p>
          <a:p>
            <a:endParaRPr lang="en-US" sz="3200" b="1" dirty="0"/>
          </a:p>
          <a:p>
            <a:r>
              <a:rPr lang="en-US" dirty="0"/>
              <a:t> </a:t>
            </a:r>
          </a:p>
          <a:p>
            <a:endParaRPr lang="en-US" sz="2600" dirty="0"/>
          </a:p>
          <a:p>
            <a:r>
              <a:rPr lang="en-US" sz="2600" dirty="0"/>
              <a:t>Submitted by Joanne Koch. It is in the A∆K Ceremonies booklet and on the website. </a:t>
            </a:r>
          </a:p>
          <a:p>
            <a:r>
              <a:rPr lang="en-US" sz="2600" dirty="0"/>
              <a:t> </a:t>
            </a:r>
            <a:endParaRPr lang="en-US" sz="3100" dirty="0"/>
          </a:p>
          <a:p>
            <a:r>
              <a:rPr lang="en-US" sz="4700" dirty="0"/>
              <a:t>The chaplain conducts the memorial service.  The</a:t>
            </a:r>
          </a:p>
          <a:p>
            <a:r>
              <a:rPr lang="en-US" sz="4700" dirty="0"/>
              <a:t>following service is to be conducted in silence and in such a manner that the members are all able to appreciate the honor being accorded the deceased member (s).  </a:t>
            </a:r>
          </a:p>
          <a:p>
            <a:endParaRPr lang="en-US" sz="4700" dirty="0"/>
          </a:p>
          <a:p>
            <a:r>
              <a:rPr lang="en-US" sz="4700" dirty="0"/>
              <a:t>There should be a candle and holder on the table for each Omega member.  Each person honored in this service should have her name given and a short paragraph read concerning her life and service to A∆K.</a:t>
            </a:r>
          </a:p>
          <a:p>
            <a:r>
              <a:rPr lang="en-US" dirty="0"/>
              <a:t> </a:t>
            </a:r>
          </a:p>
          <a:p>
            <a:r>
              <a:rPr lang="en-US" dirty="0"/>
              <a:t> </a:t>
            </a:r>
          </a:p>
          <a:p>
            <a:br>
              <a:rPr lang="en-US" sz="3200" dirty="0"/>
            </a:br>
            <a:endParaRPr lang="en-US" sz="3200" b="1" dirty="0"/>
          </a:p>
        </p:txBody>
      </p:sp>
    </p:spTree>
    <p:extLst>
      <p:ext uri="{BB962C8B-B14F-4D97-AF65-F5344CB8AC3E}">
        <p14:creationId xmlns:p14="http://schemas.microsoft.com/office/powerpoint/2010/main" val="2339496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5C38C-5A8A-214C-95A7-2A6E726716E1}"/>
              </a:ext>
            </a:extLst>
          </p:cNvPr>
          <p:cNvSpPr>
            <a:spLocks noGrp="1"/>
          </p:cNvSpPr>
          <p:nvPr>
            <p:ph type="title"/>
          </p:nvPr>
        </p:nvSpPr>
        <p:spPr>
          <a:xfrm flipH="1">
            <a:off x="9745884" y="3124200"/>
            <a:ext cx="1828800" cy="1362075"/>
          </a:xfrm>
        </p:spPr>
        <p:txBody>
          <a:bodyPr/>
          <a:lstStyle/>
          <a:p>
            <a:endParaRPr lang="en-US" dirty="0"/>
          </a:p>
        </p:txBody>
      </p:sp>
      <p:sp>
        <p:nvSpPr>
          <p:cNvPr id="3" name="Text Placeholder 2">
            <a:extLst>
              <a:ext uri="{FF2B5EF4-FFF2-40B4-BE49-F238E27FC236}">
                <a16:creationId xmlns:a16="http://schemas.microsoft.com/office/drawing/2014/main" id="{F39AA6A1-769F-464D-BE6B-E0E57BA1C760}"/>
              </a:ext>
            </a:extLst>
          </p:cNvPr>
          <p:cNvSpPr>
            <a:spLocks noGrp="1"/>
          </p:cNvSpPr>
          <p:nvPr>
            <p:ph type="body" idx="1"/>
          </p:nvPr>
        </p:nvSpPr>
        <p:spPr>
          <a:xfrm>
            <a:off x="658905" y="244101"/>
            <a:ext cx="8195727" cy="6369797"/>
          </a:xfrm>
        </p:spPr>
        <p:txBody>
          <a:bodyPr/>
          <a:lstStyle/>
          <a:p>
            <a:endParaRPr lang="en-US" sz="2800" dirty="0"/>
          </a:p>
          <a:p>
            <a:endParaRPr lang="en-US" sz="2600" dirty="0"/>
          </a:p>
          <a:p>
            <a:r>
              <a:rPr lang="en-US" sz="2600" dirty="0"/>
              <a:t>CHAPLAIN: Today we are honoring the memory of our member, __________________. (Read prepared paragraph at this time.)</a:t>
            </a:r>
          </a:p>
          <a:p>
            <a:r>
              <a:rPr lang="en-US" sz="2600" dirty="0"/>
              <a:t> </a:t>
            </a:r>
          </a:p>
          <a:p>
            <a:r>
              <a:rPr lang="en-US" sz="2600" dirty="0"/>
              <a:t>We are honoring this (these) member (s) today for her (their) service to and support of ALPHA DELTA KAPPA.</a:t>
            </a:r>
          </a:p>
          <a:p>
            <a:r>
              <a:rPr lang="en-US" sz="2600" dirty="0"/>
              <a:t> </a:t>
            </a:r>
          </a:p>
          <a:p>
            <a:r>
              <a:rPr lang="en-US" sz="2600" dirty="0"/>
              <a:t>The glowing flame of the candle symbolizes the light we share in ALPHA DELTA KAPPA; the light of friendship, service, and learning.</a:t>
            </a:r>
          </a:p>
          <a:p>
            <a:endParaRPr lang="en-US" dirty="0"/>
          </a:p>
        </p:txBody>
      </p:sp>
    </p:spTree>
    <p:extLst>
      <p:ext uri="{BB962C8B-B14F-4D97-AF65-F5344CB8AC3E}">
        <p14:creationId xmlns:p14="http://schemas.microsoft.com/office/powerpoint/2010/main" val="881135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6A3F4-13DC-D54A-8D9A-308466F513A1}"/>
              </a:ext>
            </a:extLst>
          </p:cNvPr>
          <p:cNvSpPr>
            <a:spLocks noGrp="1"/>
          </p:cNvSpPr>
          <p:nvPr>
            <p:ph type="title"/>
          </p:nvPr>
        </p:nvSpPr>
        <p:spPr>
          <a:xfrm flipH="1">
            <a:off x="10725873" y="2209800"/>
            <a:ext cx="3638309" cy="1362075"/>
          </a:xfrm>
        </p:spPr>
        <p:txBody>
          <a:bodyPr/>
          <a:lstStyle/>
          <a:p>
            <a:endParaRPr lang="en-US" dirty="0"/>
          </a:p>
        </p:txBody>
      </p:sp>
      <p:sp>
        <p:nvSpPr>
          <p:cNvPr id="3" name="Text Placeholder 2">
            <a:extLst>
              <a:ext uri="{FF2B5EF4-FFF2-40B4-BE49-F238E27FC236}">
                <a16:creationId xmlns:a16="http://schemas.microsoft.com/office/drawing/2014/main" id="{3AC8F8D4-A770-7B48-833B-5813A724A92D}"/>
              </a:ext>
            </a:extLst>
          </p:cNvPr>
          <p:cNvSpPr>
            <a:spLocks noGrp="1"/>
          </p:cNvSpPr>
          <p:nvPr>
            <p:ph type="body" idx="1"/>
          </p:nvPr>
        </p:nvSpPr>
        <p:spPr>
          <a:xfrm>
            <a:off x="658905" y="244101"/>
            <a:ext cx="8161003" cy="6369797"/>
          </a:xfrm>
        </p:spPr>
        <p:txBody>
          <a:bodyPr>
            <a:normAutofit/>
          </a:bodyPr>
          <a:lstStyle/>
          <a:p>
            <a:endParaRPr lang="en-US" dirty="0"/>
          </a:p>
          <a:p>
            <a:br>
              <a:rPr lang="en-US" dirty="0"/>
            </a:br>
            <a:endParaRPr lang="en-US" dirty="0"/>
          </a:p>
          <a:p>
            <a:br>
              <a:rPr lang="en-US" dirty="0"/>
            </a:br>
            <a:endParaRPr lang="en-US" dirty="0"/>
          </a:p>
          <a:p>
            <a:endParaRPr lang="en-US" dirty="0"/>
          </a:p>
          <a:p>
            <a:br>
              <a:rPr lang="en-US" sz="1200" dirty="0"/>
            </a:br>
            <a:endParaRPr lang="en-US" sz="1200" dirty="0"/>
          </a:p>
        </p:txBody>
      </p:sp>
      <p:sp>
        <p:nvSpPr>
          <p:cNvPr id="8" name="Rectangle 7">
            <a:extLst>
              <a:ext uri="{FF2B5EF4-FFF2-40B4-BE49-F238E27FC236}">
                <a16:creationId xmlns:a16="http://schemas.microsoft.com/office/drawing/2014/main" id="{E4CC1B12-3830-6442-9C6E-E3992AE180FB}"/>
              </a:ext>
            </a:extLst>
          </p:cNvPr>
          <p:cNvSpPr/>
          <p:nvPr/>
        </p:nvSpPr>
        <p:spPr>
          <a:xfrm flipH="1">
            <a:off x="9143999" y="244100"/>
            <a:ext cx="1581873" cy="1569660"/>
          </a:xfrm>
          <a:prstGeom prst="rect">
            <a:avLst/>
          </a:prstGeom>
        </p:spPr>
        <p:txBody>
          <a:bodyPr wrap="square">
            <a:spAutoFit/>
          </a:bodyPr>
          <a:lstStyle/>
          <a:p>
            <a:br>
              <a:rPr lang="en-US" sz="2400" dirty="0"/>
            </a:br>
            <a:endParaRPr lang="en-US" sz="2400" dirty="0"/>
          </a:p>
          <a:p>
            <a:endParaRPr lang="en-US" sz="2400" dirty="0">
              <a:solidFill>
                <a:schemeClr val="bg1"/>
              </a:solidFill>
            </a:endParaRPr>
          </a:p>
          <a:p>
            <a:endParaRPr lang="en-US" sz="2400" dirty="0">
              <a:solidFill>
                <a:schemeClr val="bg1"/>
              </a:solidFill>
            </a:endParaRPr>
          </a:p>
        </p:txBody>
      </p:sp>
      <p:sp>
        <p:nvSpPr>
          <p:cNvPr id="10" name="Rectangle 9">
            <a:extLst>
              <a:ext uri="{FF2B5EF4-FFF2-40B4-BE49-F238E27FC236}">
                <a16:creationId xmlns:a16="http://schemas.microsoft.com/office/drawing/2014/main" id="{F7BC7974-E1B9-1A4B-A1AF-FFBBB52B3528}"/>
              </a:ext>
            </a:extLst>
          </p:cNvPr>
          <p:cNvSpPr/>
          <p:nvPr/>
        </p:nvSpPr>
        <p:spPr>
          <a:xfrm>
            <a:off x="658904" y="244100"/>
            <a:ext cx="8161002" cy="6209392"/>
          </a:xfrm>
          <a:prstGeom prst="rect">
            <a:avLst/>
          </a:prstGeom>
        </p:spPr>
        <p:txBody>
          <a:bodyPr wrap="square">
            <a:spAutoFit/>
          </a:bodyPr>
          <a:lstStyle/>
          <a:p>
            <a:pPr lvl="0">
              <a:spcBef>
                <a:spcPts val="300"/>
              </a:spcBef>
              <a:buClr>
                <a:srgbClr val="663366"/>
              </a:buClr>
              <a:buSzPct val="75000"/>
            </a:pPr>
            <a:endParaRPr lang="en-US" sz="1100" dirty="0">
              <a:solidFill>
                <a:prstClr val="white"/>
              </a:solidFill>
            </a:endParaRPr>
          </a:p>
          <a:p>
            <a:pPr lvl="0">
              <a:spcBef>
                <a:spcPts val="300"/>
              </a:spcBef>
              <a:buClr>
                <a:srgbClr val="663366"/>
              </a:buClr>
              <a:buSzPct val="75000"/>
            </a:pPr>
            <a:r>
              <a:rPr lang="en-US" sz="2600" dirty="0">
                <a:solidFill>
                  <a:prstClr val="white"/>
                </a:solidFill>
              </a:rPr>
              <a:t>A teacher knows how to light the flame of learning.  She knows all the simple and meaningful ways-giving a smile or nod, sharing a joke, listening, speaking a word of encouragement or approval.  Educators light the candle of self-worth, self-respect, and faith in oneself each and every day.</a:t>
            </a:r>
          </a:p>
          <a:p>
            <a:pPr lvl="0">
              <a:spcBef>
                <a:spcPts val="300"/>
              </a:spcBef>
              <a:buClr>
                <a:srgbClr val="663366"/>
              </a:buClr>
              <a:buSzPct val="75000"/>
            </a:pPr>
            <a:endParaRPr lang="en-US" sz="2600" dirty="0">
              <a:solidFill>
                <a:prstClr val="white"/>
              </a:solidFill>
            </a:endParaRPr>
          </a:p>
          <a:p>
            <a:pPr lvl="0">
              <a:spcBef>
                <a:spcPts val="300"/>
              </a:spcBef>
              <a:buClr>
                <a:srgbClr val="663366"/>
              </a:buClr>
              <a:buSzPct val="75000"/>
            </a:pPr>
            <a:r>
              <a:rPr lang="en-US" sz="2600" dirty="0">
                <a:solidFill>
                  <a:prstClr val="white"/>
                </a:solidFill>
              </a:rPr>
              <a:t>Just as the candle's glow has been a symbol of light, love and learning throughout the years, so has _______________________'s life (lives) glowed brightly as she (they) shared with us her (they) fellowship, talents, and leadership.  We are thankful for this (these) member (s) and her (their) gifts.  She (they) will be missed, and remembered. </a:t>
            </a:r>
          </a:p>
        </p:txBody>
      </p:sp>
    </p:spTree>
    <p:extLst>
      <p:ext uri="{BB962C8B-B14F-4D97-AF65-F5344CB8AC3E}">
        <p14:creationId xmlns:p14="http://schemas.microsoft.com/office/powerpoint/2010/main" val="3069810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690EC-C18C-3543-9B70-F5AF3AA9E510}"/>
              </a:ext>
            </a:extLst>
          </p:cNvPr>
          <p:cNvSpPr>
            <a:spLocks noGrp="1"/>
          </p:cNvSpPr>
          <p:nvPr>
            <p:ph type="title"/>
          </p:nvPr>
        </p:nvSpPr>
        <p:spPr>
          <a:xfrm>
            <a:off x="9873203" y="3124200"/>
            <a:ext cx="983849" cy="1362075"/>
          </a:xfrm>
        </p:spPr>
        <p:txBody>
          <a:bodyPr/>
          <a:lstStyle/>
          <a:p>
            <a:endParaRPr lang="en-US" dirty="0"/>
          </a:p>
        </p:txBody>
      </p:sp>
      <p:sp>
        <p:nvSpPr>
          <p:cNvPr id="3" name="Text Placeholder 2">
            <a:extLst>
              <a:ext uri="{FF2B5EF4-FFF2-40B4-BE49-F238E27FC236}">
                <a16:creationId xmlns:a16="http://schemas.microsoft.com/office/drawing/2014/main" id="{BF1AA237-263B-F84D-9F85-461D4ED46BCA}"/>
              </a:ext>
            </a:extLst>
          </p:cNvPr>
          <p:cNvSpPr>
            <a:spLocks noGrp="1"/>
          </p:cNvSpPr>
          <p:nvPr>
            <p:ph type="body" idx="1"/>
          </p:nvPr>
        </p:nvSpPr>
        <p:spPr>
          <a:xfrm>
            <a:off x="658906" y="244101"/>
            <a:ext cx="8218876" cy="6369797"/>
          </a:xfrm>
        </p:spPr>
        <p:txBody>
          <a:bodyPr>
            <a:normAutofit/>
          </a:bodyPr>
          <a:lstStyle/>
          <a:p>
            <a:endParaRPr lang="en-US" dirty="0"/>
          </a:p>
          <a:p>
            <a:endParaRPr lang="en-US" dirty="0"/>
          </a:p>
          <a:p>
            <a:endParaRPr lang="en-US" sz="2600" dirty="0"/>
          </a:p>
          <a:p>
            <a:endParaRPr lang="en-US" sz="2600" dirty="0"/>
          </a:p>
          <a:p>
            <a:pPr algn="ctr"/>
            <a:r>
              <a:rPr lang="en-US" sz="2800" dirty="0"/>
              <a:t>Let us think of her (them) now and remember as we close with these words by Carol </a:t>
            </a:r>
            <a:r>
              <a:rPr lang="en-US" sz="2800" dirty="0" err="1"/>
              <a:t>Mirkel</a:t>
            </a:r>
            <a:r>
              <a:rPr lang="en-US" sz="2800" dirty="0"/>
              <a:t> entitled,  "AFTER GLOW.”</a:t>
            </a:r>
          </a:p>
          <a:p>
            <a:endParaRPr lang="en-US" sz="2600" dirty="0"/>
          </a:p>
          <a:p>
            <a:pPr algn="ctr"/>
            <a:r>
              <a:rPr lang="en-US" sz="2800" dirty="0"/>
              <a:t>I'd like the memory of me</a:t>
            </a:r>
          </a:p>
          <a:p>
            <a:pPr algn="ctr"/>
            <a:r>
              <a:rPr lang="en-US" sz="2800" dirty="0"/>
              <a:t>     to be a happy one.</a:t>
            </a:r>
          </a:p>
          <a:p>
            <a:pPr algn="ctr"/>
            <a:r>
              <a:rPr lang="en-US" sz="2800" dirty="0"/>
              <a:t>I'd like to leave an afterglow</a:t>
            </a:r>
          </a:p>
          <a:p>
            <a:pPr algn="ctr"/>
            <a:r>
              <a:rPr lang="en-US" sz="2800" dirty="0"/>
              <a:t>     of smiles when life is done.</a:t>
            </a:r>
          </a:p>
          <a:p>
            <a:endParaRPr lang="en-US" sz="2600" dirty="0"/>
          </a:p>
          <a:p>
            <a:endParaRPr lang="en-US" dirty="0"/>
          </a:p>
        </p:txBody>
      </p:sp>
    </p:spTree>
    <p:extLst>
      <p:ext uri="{BB962C8B-B14F-4D97-AF65-F5344CB8AC3E}">
        <p14:creationId xmlns:p14="http://schemas.microsoft.com/office/powerpoint/2010/main" val="2412068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45726-4DD4-3F4A-BC86-6E35E0DA4A57}"/>
              </a:ext>
            </a:extLst>
          </p:cNvPr>
          <p:cNvSpPr>
            <a:spLocks noGrp="1"/>
          </p:cNvSpPr>
          <p:nvPr>
            <p:ph type="title"/>
          </p:nvPr>
        </p:nvSpPr>
        <p:spPr>
          <a:xfrm flipH="1">
            <a:off x="9363918" y="3124200"/>
            <a:ext cx="2013995" cy="1362075"/>
          </a:xfrm>
        </p:spPr>
        <p:txBody>
          <a:bodyPr/>
          <a:lstStyle/>
          <a:p>
            <a:endParaRPr lang="en-US" dirty="0"/>
          </a:p>
        </p:txBody>
      </p:sp>
      <p:sp>
        <p:nvSpPr>
          <p:cNvPr id="3" name="Text Placeholder 2">
            <a:extLst>
              <a:ext uri="{FF2B5EF4-FFF2-40B4-BE49-F238E27FC236}">
                <a16:creationId xmlns:a16="http://schemas.microsoft.com/office/drawing/2014/main" id="{C72B33C5-D04C-A142-86A5-354D340D2D2F}"/>
              </a:ext>
            </a:extLst>
          </p:cNvPr>
          <p:cNvSpPr>
            <a:spLocks noGrp="1"/>
          </p:cNvSpPr>
          <p:nvPr>
            <p:ph type="body" idx="1"/>
          </p:nvPr>
        </p:nvSpPr>
        <p:spPr>
          <a:xfrm>
            <a:off x="658906" y="266218"/>
            <a:ext cx="8149428" cy="6347681"/>
          </a:xfrm>
        </p:spPr>
        <p:txBody>
          <a:bodyPr/>
          <a:lstStyle/>
          <a:p>
            <a:endParaRPr lang="en-US" sz="2400" dirty="0"/>
          </a:p>
          <a:p>
            <a:endParaRPr lang="en-US" sz="2400" dirty="0"/>
          </a:p>
          <a:p>
            <a:pPr algn="ctr"/>
            <a:r>
              <a:rPr lang="en-US" sz="2800" dirty="0"/>
              <a:t>I'd like to leave an echo</a:t>
            </a:r>
          </a:p>
          <a:p>
            <a:pPr algn="ctr"/>
            <a:r>
              <a:rPr lang="en-US" sz="2800" dirty="0"/>
              <a:t>      whispering softly down the ways,</a:t>
            </a:r>
          </a:p>
          <a:p>
            <a:pPr algn="ctr"/>
            <a:r>
              <a:rPr lang="en-US" sz="2800" dirty="0"/>
              <a:t>Of happy times and laughing times'   </a:t>
            </a:r>
          </a:p>
          <a:p>
            <a:pPr algn="ctr"/>
            <a:r>
              <a:rPr lang="en-US" sz="2800" dirty="0"/>
              <a:t>      and bright and sunny days.</a:t>
            </a:r>
          </a:p>
          <a:p>
            <a:pPr algn="ctr"/>
            <a:endParaRPr lang="en-US" sz="2800" dirty="0"/>
          </a:p>
          <a:p>
            <a:pPr algn="ctr"/>
            <a:r>
              <a:rPr lang="en-US" sz="2800" dirty="0"/>
              <a:t>I'd like the tears of those who grieve </a:t>
            </a:r>
          </a:p>
          <a:p>
            <a:pPr algn="ctr"/>
            <a:r>
              <a:rPr lang="en-US" sz="2800" dirty="0"/>
              <a:t>     to dry before the sun</a:t>
            </a:r>
          </a:p>
          <a:p>
            <a:pPr algn="ctr"/>
            <a:r>
              <a:rPr lang="en-US" sz="2800" dirty="0"/>
              <a:t>Of happy memories that I leave</a:t>
            </a:r>
          </a:p>
          <a:p>
            <a:pPr algn="ctr"/>
            <a:r>
              <a:rPr lang="en-US" sz="2800" dirty="0"/>
              <a:t>     when life is done.</a:t>
            </a:r>
          </a:p>
          <a:p>
            <a:endParaRPr lang="en-US" dirty="0"/>
          </a:p>
        </p:txBody>
      </p:sp>
    </p:spTree>
    <p:extLst>
      <p:ext uri="{BB962C8B-B14F-4D97-AF65-F5344CB8AC3E}">
        <p14:creationId xmlns:p14="http://schemas.microsoft.com/office/powerpoint/2010/main" val="232501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0CE87-1B6D-ED4D-B3CF-FF41BE39BF97}"/>
              </a:ext>
            </a:extLst>
          </p:cNvPr>
          <p:cNvSpPr>
            <a:spLocks noGrp="1"/>
          </p:cNvSpPr>
          <p:nvPr>
            <p:ph type="title"/>
          </p:nvPr>
        </p:nvSpPr>
        <p:spPr>
          <a:xfrm>
            <a:off x="9143999" y="3124200"/>
            <a:ext cx="2384385" cy="1362075"/>
          </a:xfrm>
        </p:spPr>
        <p:txBody>
          <a:bodyPr/>
          <a:lstStyle/>
          <a:p>
            <a:endParaRPr lang="en-US" dirty="0"/>
          </a:p>
        </p:txBody>
      </p:sp>
      <p:sp>
        <p:nvSpPr>
          <p:cNvPr id="3" name="Text Placeholder 2">
            <a:extLst>
              <a:ext uri="{FF2B5EF4-FFF2-40B4-BE49-F238E27FC236}">
                <a16:creationId xmlns:a16="http://schemas.microsoft.com/office/drawing/2014/main" id="{604DF424-64D9-1649-97F7-D998F98905F3}"/>
              </a:ext>
            </a:extLst>
          </p:cNvPr>
          <p:cNvSpPr>
            <a:spLocks noGrp="1"/>
          </p:cNvSpPr>
          <p:nvPr>
            <p:ph type="body" idx="1"/>
          </p:nvPr>
        </p:nvSpPr>
        <p:spPr>
          <a:xfrm>
            <a:off x="658905" y="244101"/>
            <a:ext cx="8161003" cy="6237721"/>
          </a:xfrm>
        </p:spPr>
        <p:txBody>
          <a:bodyPr>
            <a:normAutofit/>
          </a:bodyPr>
          <a:lstStyle/>
          <a:p>
            <a:pPr algn="ctr"/>
            <a:endParaRPr lang="en-US" sz="3600" b="1" dirty="0"/>
          </a:p>
          <a:p>
            <a:pPr algn="ctr"/>
            <a:r>
              <a:rPr lang="en-US" sz="3600" b="1" dirty="0"/>
              <a:t>Regular Chapter Ceremonies</a:t>
            </a:r>
          </a:p>
          <a:p>
            <a:pPr algn="ctr"/>
            <a:endParaRPr lang="en-US" sz="3600" b="1" dirty="0"/>
          </a:p>
          <a:p>
            <a:pPr marL="457200" indent="-457200">
              <a:buFont typeface="Courier New" panose="02070309020205020404" pitchFamily="49" charset="0"/>
              <a:buChar char="o"/>
            </a:pPr>
            <a:r>
              <a:rPr lang="en-US" sz="3200" dirty="0"/>
              <a:t>* These include New Member Initiation Ceremony, Chapter Officer Installation, Founders Day, and others.</a:t>
            </a:r>
          </a:p>
          <a:p>
            <a:pPr marL="457200" indent="-457200">
              <a:buFont typeface="Courier New" panose="02070309020205020404" pitchFamily="49" charset="0"/>
              <a:buChar char="o"/>
            </a:pPr>
            <a:endParaRPr lang="en-US" sz="3200" dirty="0"/>
          </a:p>
          <a:p>
            <a:pPr marL="457200" indent="-457200">
              <a:buFont typeface="Courier New" panose="02070309020205020404" pitchFamily="49" charset="0"/>
              <a:buChar char="o"/>
            </a:pPr>
            <a:r>
              <a:rPr lang="en-US" sz="3200" dirty="0"/>
              <a:t>* Use the ceremony booklets your president has or go to the website to find these ceremonies.</a:t>
            </a:r>
          </a:p>
        </p:txBody>
      </p:sp>
    </p:spTree>
    <p:extLst>
      <p:ext uri="{BB962C8B-B14F-4D97-AF65-F5344CB8AC3E}">
        <p14:creationId xmlns:p14="http://schemas.microsoft.com/office/powerpoint/2010/main" val="1924672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0150" y="4050567"/>
            <a:ext cx="7300483" cy="1890669"/>
          </a:xfrm>
        </p:spPr>
        <p:txBody>
          <a:bodyPr>
            <a:normAutofit fontScale="90000"/>
          </a:bodyPr>
          <a:lstStyle/>
          <a:p>
            <a:pPr algn="ctr">
              <a:lnSpc>
                <a:spcPct val="120000"/>
              </a:lnSpc>
            </a:pPr>
            <a:br>
              <a:rPr lang="en-US" b="1" dirty="0"/>
            </a:br>
            <a:r>
              <a:rPr lang="en-US" b="1" dirty="0"/>
              <a:t>* </a:t>
            </a:r>
            <a:r>
              <a:rPr lang="en-US" sz="3300" dirty="0"/>
              <a:t>Cherish </a:t>
            </a:r>
            <a:r>
              <a:rPr lang="en-US" sz="3600" dirty="0"/>
              <a:t>our sisterhood </a:t>
            </a:r>
            <a:br>
              <a:rPr lang="en-US" sz="3600" dirty="0"/>
            </a:br>
            <a:r>
              <a:rPr lang="en-US" sz="3600" dirty="0"/>
              <a:t>and the friendships you </a:t>
            </a:r>
            <a:br>
              <a:rPr lang="en-US" sz="3600" dirty="0"/>
            </a:br>
            <a:r>
              <a:rPr lang="en-US" sz="3600" dirty="0"/>
              <a:t>make along this journey!</a:t>
            </a:r>
          </a:p>
        </p:txBody>
      </p:sp>
      <p:sp>
        <p:nvSpPr>
          <p:cNvPr id="4" name="Title 1"/>
          <p:cNvSpPr txBox="1">
            <a:spLocks/>
          </p:cNvSpPr>
          <p:nvPr/>
        </p:nvSpPr>
        <p:spPr>
          <a:xfrm>
            <a:off x="980150" y="1032244"/>
            <a:ext cx="7634092" cy="2864554"/>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200" b="0" kern="1200" cap="none" baseline="0">
                <a:solidFill>
                  <a:schemeClr val="bg1"/>
                </a:solidFill>
                <a:latin typeface="+mj-lt"/>
                <a:ea typeface="+mj-ea"/>
                <a:cs typeface="+mj-cs"/>
              </a:defRPr>
            </a:lvl1pPr>
          </a:lstStyle>
          <a:p>
            <a:pPr algn="ctr">
              <a:lnSpc>
                <a:spcPct val="120000"/>
              </a:lnSpc>
            </a:pPr>
            <a:r>
              <a:rPr lang="en-US" sz="3600" b="1" dirty="0"/>
              <a:t>In Closing</a:t>
            </a:r>
          </a:p>
          <a:p>
            <a:pPr algn="ctr">
              <a:lnSpc>
                <a:spcPct val="120000"/>
              </a:lnSpc>
            </a:pPr>
            <a:endParaRPr lang="en-US" dirty="0"/>
          </a:p>
          <a:p>
            <a:pPr algn="ctr">
              <a:lnSpc>
                <a:spcPct val="120000"/>
              </a:lnSpc>
            </a:pPr>
            <a:r>
              <a:rPr lang="en-US" dirty="0"/>
              <a:t>* Treasure this opportunity to serve as your chapter’s chaplain. </a:t>
            </a:r>
            <a:br>
              <a:rPr lang="en-US" dirty="0"/>
            </a:br>
            <a:endParaRPr lang="en-US" dirty="0"/>
          </a:p>
        </p:txBody>
      </p:sp>
      <p:sp>
        <p:nvSpPr>
          <p:cNvPr id="3" name="Date Placeholder 2"/>
          <p:cNvSpPr>
            <a:spLocks noGrp="1"/>
          </p:cNvSpPr>
          <p:nvPr>
            <p:ph type="dt" sz="half" idx="10"/>
          </p:nvPr>
        </p:nvSpPr>
        <p:spPr/>
        <p:txBody>
          <a:bodyPr/>
          <a:lstStyle/>
          <a:p>
            <a:r>
              <a:rPr lang="en-US" dirty="0"/>
              <a:t>Updated 01/2021</a:t>
            </a:r>
          </a:p>
        </p:txBody>
      </p:sp>
    </p:spTree>
    <p:extLst>
      <p:ext uri="{BB962C8B-B14F-4D97-AF65-F5344CB8AC3E}">
        <p14:creationId xmlns:p14="http://schemas.microsoft.com/office/powerpoint/2010/main" val="2112955962"/>
      </p:ext>
    </p:extLst>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2390</TotalTime>
  <Words>1621</Words>
  <Application>Microsoft Macintosh PowerPoint</Application>
  <PresentationFormat>On-screen Show (4:3)</PresentationFormat>
  <Paragraphs>180</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Courier New</vt:lpstr>
      <vt:lpstr>Rockwell</vt:lpstr>
      <vt:lpstr>Wingdings</vt:lpstr>
      <vt:lpstr>Advantage</vt:lpstr>
      <vt:lpstr>PowerPoint Presentation</vt:lpstr>
      <vt:lpstr>PowerPoint Presentation</vt:lpstr>
      <vt:lpstr>Congratulations!    You have been elected/appointed  to serve as your chapter’s chaplain. </vt:lpstr>
      <vt:lpstr>Shares inspirational messages  to set the tone for meetings  and special events.</vt:lpstr>
      <vt:lpstr>Duties and Responsibilities Include</vt:lpstr>
      <vt:lpstr>* Prepare and present a thought for the day at chapter meetings,  before a meal, or at the  request of the president. </vt:lpstr>
      <vt:lpstr>PowerPoint Presentation</vt:lpstr>
      <vt:lpstr>          </vt:lpstr>
      <vt:lpstr>          </vt:lpstr>
      <vt:lpstr> * Prepare messages  appropriate for the event.   * Know how much time is allotted for the message.   </vt:lpstr>
      <vt:lpstr>PowerPoint Presentation</vt:lpstr>
      <vt:lpstr>PowerPoint Presentation</vt:lpstr>
      <vt:lpstr>PowerPoint Presentation</vt:lpstr>
      <vt:lpstr>PowerPoint Presentation</vt:lpstr>
      <vt:lpstr>Sample Messages   * Before a Meal    * Thought for the Day  </vt:lpstr>
      <vt:lpstr>A Message Before a Meal</vt:lpstr>
      <vt:lpstr>PowerPoint Presentation</vt:lpstr>
      <vt:lpstr>* For the meal we are about to eat, for those who made it possible, and for those with whom we are about to share it, we are thankful. </vt:lpstr>
      <vt:lpstr>Opening Thought for the Day Theme: Connection Brené Brown says, “I define connection as the energy that exists between people when they feel seen, heard, and valued; when they can give and receive without judgment; and when they derive sustenance and strength from the relationship.”  Today we are happy to be together. Even though we can’t be </vt:lpstr>
      <vt:lpstr> together in person, we can connect in sisterhood by seeing each other, hearing each other and valuing each other on zoom. Goethe said, “The world is so empty if one thinks only of mountains, rivers and cities; but to know someone who thinks and feels with us, and who, though distant, is close to us in spirit, this makes the earth for us an inhabited garden.” Let’s revel in this lovely garden of sisterhood today. </vt:lpstr>
      <vt:lpstr>Thought for the Day - Theme: Resilience  A well-known speaker started her seminar by holding up a brand new twenty-dollar bill. In the room filled with people she asked if anyone would like to have her $20 bill.  Hands in the room started going up.   She crumpled and crumpled the bill and asked the crowd if anyone still wanted the bill. The hands of the audience went back up again showing that the people still wanted the  $20 bill even though it was crumpled.    </vt:lpstr>
      <vt:lpstr>   She then dropped the bill on the ground and started to grind it into the floor with her shoe. She picked it up, now a crumpled and dirty  $20 bill. “ Does anyone still want this bill?” she asked.  All of the hands went back up again.   The speaker said, “ Today we have all  learned a valuable lesson. No matter  what I did to the bill, you still wanted it  because it did not lose its value.  Many times, in our lives, we are dropped, crumpled, and ground into the dirt by  life and the decisions we make.    </vt:lpstr>
      <vt:lpstr> We may feel broken and worthless; but  no matter what happens to us or what  will happen we will never lose our value.” The moral of the story is that no matter how beat up by life we sometimes feel, we are priceless. The worth of our lives  comes from not what we do or who  we know, but by who we are.   We are sisters in a strong band of  sisterhood. Let’s take heart from that  and work to strengthen ourselves,  each other, and our chapter.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 Cherish our sisterhood  and the friendships you  make along this journey!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Alpha Delta Kappa State/National/Provincial Chaplain</dc:title>
  <dc:creator>Bev Card, CFCS</dc:creator>
  <cp:lastModifiedBy>Donna McCartney</cp:lastModifiedBy>
  <cp:revision>73</cp:revision>
  <dcterms:created xsi:type="dcterms:W3CDTF">2020-01-28T15:28:49Z</dcterms:created>
  <dcterms:modified xsi:type="dcterms:W3CDTF">2021-01-14T03:15:16Z</dcterms:modified>
</cp:coreProperties>
</file>